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66" r:id="rId2"/>
    <p:sldId id="319" r:id="rId3"/>
    <p:sldId id="398" r:id="rId4"/>
    <p:sldId id="400" r:id="rId5"/>
    <p:sldId id="401" r:id="rId6"/>
    <p:sldId id="406" r:id="rId7"/>
    <p:sldId id="408" r:id="rId8"/>
    <p:sldId id="409" r:id="rId9"/>
    <p:sldId id="376" r:id="rId10"/>
    <p:sldId id="403" r:id="rId11"/>
    <p:sldId id="407" r:id="rId12"/>
    <p:sldId id="410" r:id="rId13"/>
    <p:sldId id="377" r:id="rId14"/>
    <p:sldId id="378" r:id="rId15"/>
    <p:sldId id="379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udia Urrea" initials="R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D006"/>
    <a:srgbClr val="00FFCC"/>
    <a:srgbClr val="F23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0" autoAdjust="0"/>
    <p:restoredTop sz="95462" autoAdjust="0"/>
  </p:normalViewPr>
  <p:slideViewPr>
    <p:cSldViewPr>
      <p:cViewPr>
        <p:scale>
          <a:sx n="75" d="100"/>
          <a:sy n="75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7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\Desktop\Documents\Documents\Documents\Documents\Documents\OLPC\CARACTERIZACI&#211;N\BD%20CARACTERIZACION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Hoja6!$F$2</c:f>
              <c:strCache>
                <c:ptCount val="1"/>
                <c:pt idx="0">
                  <c:v>DIRECTIVA</c:v>
                </c:pt>
              </c:strCache>
            </c:strRef>
          </c:tx>
          <c:cat>
            <c:strRef>
              <c:f>Hoja6!$G$1:$J$1</c:f>
              <c:strCache>
                <c:ptCount val="4"/>
                <c:pt idx="0">
                  <c:v>RECTORES</c:v>
                </c:pt>
                <c:pt idx="1">
                  <c:v>DOCENTES</c:v>
                </c:pt>
                <c:pt idx="2">
                  <c:v>ESTUDIANTES</c:v>
                </c:pt>
                <c:pt idx="3">
                  <c:v>COMUNIDAD</c:v>
                </c:pt>
              </c:strCache>
            </c:strRef>
          </c:cat>
          <c:val>
            <c:numRef>
              <c:f>Hoja6!$G$2:$J$2</c:f>
              <c:numCache>
                <c:formatCode>General</c:formatCode>
                <c:ptCount val="4"/>
                <c:pt idx="0">
                  <c:v>2.42</c:v>
                </c:pt>
                <c:pt idx="1">
                  <c:v>2.61</c:v>
                </c:pt>
                <c:pt idx="2">
                  <c:v>2.12</c:v>
                </c:pt>
                <c:pt idx="3">
                  <c:v>1.92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Hoja6!$F$3</c:f>
              <c:strCache>
                <c:ptCount val="1"/>
                <c:pt idx="0">
                  <c:v>PEDAGÓGICA</c:v>
                </c:pt>
              </c:strCache>
            </c:strRef>
          </c:tx>
          <c:cat>
            <c:strRef>
              <c:f>Hoja6!$G$1:$J$1</c:f>
              <c:strCache>
                <c:ptCount val="4"/>
                <c:pt idx="0">
                  <c:v>RECTORES</c:v>
                </c:pt>
                <c:pt idx="1">
                  <c:v>DOCENTES</c:v>
                </c:pt>
                <c:pt idx="2">
                  <c:v>ESTUDIANTES</c:v>
                </c:pt>
                <c:pt idx="3">
                  <c:v>COMUNIDAD</c:v>
                </c:pt>
              </c:strCache>
            </c:strRef>
          </c:cat>
          <c:val>
            <c:numRef>
              <c:f>Hoja6!$G$3:$J$3</c:f>
              <c:numCache>
                <c:formatCode>General</c:formatCode>
                <c:ptCount val="4"/>
                <c:pt idx="0">
                  <c:v>2.42</c:v>
                </c:pt>
                <c:pt idx="1">
                  <c:v>2.46</c:v>
                </c:pt>
                <c:pt idx="2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Hoja6!$F$4</c:f>
              <c:strCache>
                <c:ptCount val="1"/>
                <c:pt idx="0">
                  <c:v>TECNOLÓGICA</c:v>
                </c:pt>
              </c:strCache>
            </c:strRef>
          </c:tx>
          <c:cat>
            <c:strRef>
              <c:f>Hoja6!$G$1:$J$1</c:f>
              <c:strCache>
                <c:ptCount val="4"/>
                <c:pt idx="0">
                  <c:v>RECTORES</c:v>
                </c:pt>
                <c:pt idx="1">
                  <c:v>DOCENTES</c:v>
                </c:pt>
                <c:pt idx="2">
                  <c:v>ESTUDIANTES</c:v>
                </c:pt>
                <c:pt idx="3">
                  <c:v>COMUNIDAD</c:v>
                </c:pt>
              </c:strCache>
            </c:strRef>
          </c:cat>
          <c:val>
            <c:numRef>
              <c:f>Hoja6!$G$4:$J$4</c:f>
              <c:numCache>
                <c:formatCode>General</c:formatCode>
                <c:ptCount val="4"/>
                <c:pt idx="0">
                  <c:v>2.83</c:v>
                </c:pt>
                <c:pt idx="1">
                  <c:v>2.85</c:v>
                </c:pt>
                <c:pt idx="2">
                  <c:v>2.9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Hoja6!$F$5</c:f>
              <c:strCache>
                <c:ptCount val="1"/>
                <c:pt idx="0">
                  <c:v>COMUNITARIA</c:v>
                </c:pt>
              </c:strCache>
            </c:strRef>
          </c:tx>
          <c:cat>
            <c:strRef>
              <c:f>Hoja6!$G$1:$J$1</c:f>
              <c:strCache>
                <c:ptCount val="4"/>
                <c:pt idx="0">
                  <c:v>RECTORES</c:v>
                </c:pt>
                <c:pt idx="1">
                  <c:v>DOCENTES</c:v>
                </c:pt>
                <c:pt idx="2">
                  <c:v>ESTUDIANTES</c:v>
                </c:pt>
                <c:pt idx="3">
                  <c:v>COMUNIDAD</c:v>
                </c:pt>
              </c:strCache>
            </c:strRef>
          </c:cat>
          <c:val>
            <c:numRef>
              <c:f>Hoja6!$G$5:$J$5</c:f>
              <c:numCache>
                <c:formatCode>General</c:formatCode>
                <c:ptCount val="4"/>
                <c:pt idx="0">
                  <c:v>1.81</c:v>
                </c:pt>
                <c:pt idx="1">
                  <c:v>1.71</c:v>
                </c:pt>
                <c:pt idx="2">
                  <c:v>1.53</c:v>
                </c:pt>
                <c:pt idx="3">
                  <c:v>1.1100000000000001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93792"/>
        <c:axId val="124506880"/>
      </c:lineChart>
      <c:catAx>
        <c:axId val="11139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s-CO"/>
          </a:p>
        </c:txPr>
        <c:crossAx val="124506880"/>
        <c:crosses val="autoZero"/>
        <c:auto val="1"/>
        <c:lblAlgn val="ctr"/>
        <c:lblOffset val="100"/>
        <c:noMultiLvlLbl val="0"/>
      </c:catAx>
      <c:valAx>
        <c:axId val="12450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s-CO"/>
          </a:p>
        </c:txPr>
        <c:crossAx val="111393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F1751-356B-4883-8556-87859FC79E3C}" type="doc">
      <dgm:prSet loTypeId="urn:microsoft.com/office/officeart/2005/8/layout/hList2" loCatId="picture" qsTypeId="urn:microsoft.com/office/officeart/2005/8/quickstyle/simple3" qsCatId="simple" csTypeId="urn:microsoft.com/office/officeart/2005/8/colors/accent1_2" csCatId="accent1" phldr="1"/>
      <dgm:spPr/>
    </dgm:pt>
    <dgm:pt modelId="{24B56AE1-8CCA-4871-ADD1-9CCC2CA21554}">
      <dgm:prSet phldrT="[Texto]" custT="1"/>
      <dgm:spPr>
        <a:xfrm rot="16200000">
          <a:off x="-1066009" y="1616746"/>
          <a:ext cx="2457183" cy="260181"/>
        </a:xfrm>
        <a:noFill/>
        <a:ln>
          <a:noFill/>
        </a:ln>
        <a:effectLst/>
      </dgm:spPr>
      <dgm:t>
        <a:bodyPr/>
        <a:lstStyle/>
        <a:p>
          <a:pPr algn="ctr"/>
          <a:r>
            <a:rPr lang="es-ES" sz="1400" b="1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COMPETENCIAS  ACTITUDINALES</a:t>
          </a:r>
        </a:p>
      </dgm:t>
    </dgm:pt>
    <dgm:pt modelId="{C85DCEE7-FD76-4E41-BA37-943ADA35F137}" type="parTrans" cxnId="{EEF5474A-3E97-40C3-80B4-323B44C5F7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DEFEE6-8255-4E5E-B15F-322AEB42DB60}" type="sibTrans" cxnId="{EEF5474A-3E97-40C3-80B4-323B44C5F7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172F72-27A9-4EC2-A111-355CA51ABDCC}">
      <dgm:prSet phldrT="[Texto]" custT="1"/>
      <dgm:spPr>
        <a:xfrm rot="16200000">
          <a:off x="823437" y="1616746"/>
          <a:ext cx="2457183" cy="260181"/>
        </a:xfrm>
        <a:noFill/>
        <a:ln>
          <a:noFill/>
        </a:ln>
        <a:effectLst/>
      </dgm:spPr>
      <dgm:t>
        <a:bodyPr/>
        <a:lstStyle/>
        <a:p>
          <a:pPr algn="ctr"/>
          <a:r>
            <a:rPr lang="es-ES" sz="1600" b="1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COMPETENCIAS EJECUTIVAS </a:t>
          </a:r>
        </a:p>
      </dgm:t>
    </dgm:pt>
    <dgm:pt modelId="{144E8B6A-A042-4977-9C93-4F7260D374FA}" type="parTrans" cxnId="{74714DE8-5D55-4590-A8D6-B29B183183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5115ED-891F-4547-BD63-2B27361FA1F2}" type="sibTrans" cxnId="{74714DE8-5D55-4590-A8D6-B29B1831839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B53627-C024-4942-87C7-2BAF052F0ED5}">
      <dgm:prSet phldrT="[Texto]" custT="1"/>
      <dgm:spPr>
        <a:xfrm rot="16200000">
          <a:off x="2712884" y="1616746"/>
          <a:ext cx="2457183" cy="260181"/>
        </a:xfrm>
        <a:noFill/>
        <a:ln>
          <a:noFill/>
        </a:ln>
        <a:effectLst/>
      </dgm:spPr>
      <dgm:t>
        <a:bodyPr/>
        <a:lstStyle/>
        <a:p>
          <a:pPr algn="ctr"/>
          <a:r>
            <a:rPr lang="es-ES" sz="1200" b="1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COMPETENCIAS PARA EL MANEJO DE LA INFORMACIÓN</a:t>
          </a:r>
        </a:p>
      </dgm:t>
    </dgm:pt>
    <dgm:pt modelId="{8B81914E-6388-43DB-B000-6320D8473ECE}" type="parTrans" cxnId="{7438D4B1-EF4E-476E-A2FB-547940723E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000E7B4-ADAD-4DED-BD24-E62D1DF22397}" type="sibTrans" cxnId="{7438D4B1-EF4E-476E-A2FB-547940723E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402D24-83B7-4197-8BBA-66C807CBDE54}">
      <dgm:prSet/>
      <dgm:spPr>
        <a:xfrm>
          <a:off x="292673" y="518245"/>
          <a:ext cx="1295981" cy="245718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habilidades para trabajar efectivamente en diversos grupos, asumir liderazgo y corresponsabilidad en procesos colaborativos.</a:t>
          </a:r>
        </a:p>
      </dgm:t>
    </dgm:pt>
    <dgm:pt modelId="{7D598414-48B4-4A20-8810-94D024C79B3B}" type="parTrans" cxnId="{F5D6973B-F524-4A8B-86AE-ABC5ED9AB0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6A243C-5EEF-41ED-B518-A2330280DD27}" type="sibTrans" cxnId="{F5D6973B-F524-4A8B-86AE-ABC5ED9AB0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501D63-D7DF-4439-9F00-80238694C068}">
      <dgm:prSet/>
      <dgm:spPr>
        <a:xfrm>
          <a:off x="2182120" y="518245"/>
          <a:ext cx="1295981" cy="245718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Habilidades  para planear, controlar y evaluar diferentes  procesos de acuerdo al contexto de acción.  </a:t>
          </a:r>
        </a:p>
      </dgm:t>
    </dgm:pt>
    <dgm:pt modelId="{CA16739D-6AAB-475B-B6A2-35D55378A38E}" type="parTrans" cxnId="{F89FF172-B13D-47D1-BE59-749C1BDF92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6623A9F-1D08-4048-8CA5-161C9EE78ACC}" type="sibTrans" cxnId="{F89FF172-B13D-47D1-BE59-749C1BDF92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BD2E9D-7E9B-48C2-A738-B8F709A48C74}">
      <dgm:prSet/>
      <dgm:spPr>
        <a:xfrm>
          <a:off x="4071567" y="518245"/>
          <a:ext cx="1295981" cy="2457183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Habilidades relacionadas con el acceso, evaluación y  uso de información de manera acertada para el problema o tema que se esté trabajando. </a:t>
          </a:r>
        </a:p>
      </dgm:t>
    </dgm:pt>
    <dgm:pt modelId="{03E16084-13DC-47E2-8652-2B21A455D622}" type="parTrans" cxnId="{3A3C4FFD-BC02-4AD7-8E27-9DF27BF804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EF6609-147B-4E47-AF21-CFC9059F204C}" type="sibTrans" cxnId="{3A3C4FFD-BC02-4AD7-8E27-9DF27BF8040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A10B6B-10A5-49EF-92F6-3F137E79316F}" type="pres">
      <dgm:prSet presAssocID="{EE0F1751-356B-4883-8556-87859FC79E3C}" presName="linearFlow" presStyleCnt="0">
        <dgm:presLayoutVars>
          <dgm:dir/>
          <dgm:animLvl val="lvl"/>
          <dgm:resizeHandles/>
        </dgm:presLayoutVars>
      </dgm:prSet>
      <dgm:spPr/>
    </dgm:pt>
    <dgm:pt modelId="{A94CE5EA-9784-4726-AAB7-80AD4BE291FD}" type="pres">
      <dgm:prSet presAssocID="{24B56AE1-8CCA-4871-ADD1-9CCC2CA21554}" presName="compositeNode" presStyleCnt="0">
        <dgm:presLayoutVars>
          <dgm:bulletEnabled val="1"/>
        </dgm:presLayoutVars>
      </dgm:prSet>
      <dgm:spPr/>
    </dgm:pt>
    <dgm:pt modelId="{FCCF5408-4959-4FD7-BC5F-B7B5FD6BE574}" type="pres">
      <dgm:prSet presAssocID="{24B56AE1-8CCA-4871-ADD1-9CCC2CA21554}" presName="image" presStyleLbl="fgImgPlace1" presStyleIdx="0" presStyleCnt="3"/>
      <dgm:spPr>
        <a:xfrm>
          <a:off x="32491" y="174805"/>
          <a:ext cx="520363" cy="5203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5C659A20-BA41-4E34-BA25-ED03A5676B3E}" type="pres">
      <dgm:prSet presAssocID="{24B56AE1-8CCA-4871-ADD1-9CCC2CA21554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3A2FE974-5CFB-4A1B-A08C-18043722C73F}" type="pres">
      <dgm:prSet presAssocID="{24B56AE1-8CCA-4871-ADD1-9CCC2CA21554}" presName="parentNode" presStyleLbl="revTx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629B4039-E004-4D4E-A954-80320A7992EF}" type="pres">
      <dgm:prSet presAssocID="{EDDEFEE6-8255-4E5E-B15F-322AEB42DB60}" presName="sibTrans" presStyleCnt="0"/>
      <dgm:spPr/>
    </dgm:pt>
    <dgm:pt modelId="{E87F62F9-F2C0-49B1-A960-B0BFBDB52D84}" type="pres">
      <dgm:prSet presAssocID="{07172F72-27A9-4EC2-A111-355CA51ABDCC}" presName="compositeNode" presStyleCnt="0">
        <dgm:presLayoutVars>
          <dgm:bulletEnabled val="1"/>
        </dgm:presLayoutVars>
      </dgm:prSet>
      <dgm:spPr/>
    </dgm:pt>
    <dgm:pt modelId="{2CE6BFEE-968D-4CE7-9124-E5AF0DB2C39A}" type="pres">
      <dgm:prSet presAssocID="{07172F72-27A9-4EC2-A111-355CA51ABDCC}" presName="image" presStyleLbl="fgImgPlace1" presStyleIdx="1" presStyleCnt="3"/>
      <dgm:spPr>
        <a:xfrm>
          <a:off x="1921938" y="174805"/>
          <a:ext cx="520363" cy="52036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1BD7CE78-931F-48D4-BE64-105D95208982}" type="pres">
      <dgm:prSet presAssocID="{07172F72-27A9-4EC2-A111-355CA51ABDCC}" presName="child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172B173-3D1A-497C-AE83-9414BEBDF3E9}" type="pres">
      <dgm:prSet presAssocID="{07172F72-27A9-4EC2-A111-355CA51ABDCC}" presName="parentNode" presStyleLbl="revTx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BF072E0-8CC4-419B-8F0D-41348BB210EA}" type="pres">
      <dgm:prSet presAssocID="{BE5115ED-891F-4547-BD63-2B27361FA1F2}" presName="sibTrans" presStyleCnt="0"/>
      <dgm:spPr/>
    </dgm:pt>
    <dgm:pt modelId="{ABE55E8F-0259-4CF8-82C9-FEAEAA21185D}" type="pres">
      <dgm:prSet presAssocID="{8AB53627-C024-4942-87C7-2BAF052F0ED5}" presName="compositeNode" presStyleCnt="0">
        <dgm:presLayoutVars>
          <dgm:bulletEnabled val="1"/>
        </dgm:presLayoutVars>
      </dgm:prSet>
      <dgm:spPr/>
    </dgm:pt>
    <dgm:pt modelId="{684AE01C-7DE5-4DF9-A64D-96B13638E689}" type="pres">
      <dgm:prSet presAssocID="{8AB53627-C024-4942-87C7-2BAF052F0ED5}" presName="image" presStyleLbl="fgImgPlace1" presStyleIdx="2" presStyleCnt="3"/>
      <dgm:spPr>
        <a:xfrm>
          <a:off x="3811385" y="174805"/>
          <a:ext cx="520363" cy="5203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1C8186B-8118-43CC-A3DC-73634A0BE83C}" type="pres">
      <dgm:prSet presAssocID="{8AB53627-C024-4942-87C7-2BAF052F0ED5}" presName="child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7E2235B-1BBD-44A4-ABD8-731117DD6053}" type="pres">
      <dgm:prSet presAssocID="{8AB53627-C024-4942-87C7-2BAF052F0ED5}" presName="parentNode" presStyleLbl="revTx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3A3C4FFD-BC02-4AD7-8E27-9DF27BF80401}" srcId="{8AB53627-C024-4942-87C7-2BAF052F0ED5}" destId="{E3BD2E9D-7E9B-48C2-A738-B8F709A48C74}" srcOrd="0" destOrd="0" parTransId="{03E16084-13DC-47E2-8652-2B21A455D622}" sibTransId="{20EF6609-147B-4E47-AF21-CFC9059F204C}"/>
    <dgm:cxn modelId="{F89FF172-B13D-47D1-BE59-749C1BDF9201}" srcId="{07172F72-27A9-4EC2-A111-355CA51ABDCC}" destId="{FD501D63-D7DF-4439-9F00-80238694C068}" srcOrd="0" destOrd="0" parTransId="{CA16739D-6AAB-475B-B6A2-35D55378A38E}" sibTransId="{D6623A9F-1D08-4048-8CA5-161C9EE78ACC}"/>
    <dgm:cxn modelId="{61C4F4B9-7D56-405D-9C85-12913503EBCF}" type="presOf" srcId="{24B56AE1-8CCA-4871-ADD1-9CCC2CA21554}" destId="{3A2FE974-5CFB-4A1B-A08C-18043722C73F}" srcOrd="0" destOrd="0" presId="urn:microsoft.com/office/officeart/2005/8/layout/hList2"/>
    <dgm:cxn modelId="{4A347ACF-3685-4FB3-A02C-E4F4C795C4AB}" type="presOf" srcId="{E3BD2E9D-7E9B-48C2-A738-B8F709A48C74}" destId="{21C8186B-8118-43CC-A3DC-73634A0BE83C}" srcOrd="0" destOrd="0" presId="urn:microsoft.com/office/officeart/2005/8/layout/hList2"/>
    <dgm:cxn modelId="{4E66DB15-5B89-43E0-90FC-5B8AE8D2F004}" type="presOf" srcId="{FD501D63-D7DF-4439-9F00-80238694C068}" destId="{1BD7CE78-931F-48D4-BE64-105D95208982}" srcOrd="0" destOrd="0" presId="urn:microsoft.com/office/officeart/2005/8/layout/hList2"/>
    <dgm:cxn modelId="{8029A656-B3D7-4D0B-86A5-09CF03276C76}" type="presOf" srcId="{6E402D24-83B7-4197-8BBA-66C807CBDE54}" destId="{5C659A20-BA41-4E34-BA25-ED03A5676B3E}" srcOrd="0" destOrd="0" presId="urn:microsoft.com/office/officeart/2005/8/layout/hList2"/>
    <dgm:cxn modelId="{24679C75-8342-4B82-93AF-16A554014A17}" type="presOf" srcId="{EE0F1751-356B-4883-8556-87859FC79E3C}" destId="{A5A10B6B-10A5-49EF-92F6-3F137E79316F}" srcOrd="0" destOrd="0" presId="urn:microsoft.com/office/officeart/2005/8/layout/hList2"/>
    <dgm:cxn modelId="{E3A861EF-5BF0-4771-B3BF-5DE7CB999F61}" type="presOf" srcId="{07172F72-27A9-4EC2-A111-355CA51ABDCC}" destId="{8172B173-3D1A-497C-AE83-9414BEBDF3E9}" srcOrd="0" destOrd="0" presId="urn:microsoft.com/office/officeart/2005/8/layout/hList2"/>
    <dgm:cxn modelId="{1A91A974-8B16-4CD5-9F2B-27E079AAD741}" type="presOf" srcId="{8AB53627-C024-4942-87C7-2BAF052F0ED5}" destId="{D7E2235B-1BBD-44A4-ABD8-731117DD6053}" srcOrd="0" destOrd="0" presId="urn:microsoft.com/office/officeart/2005/8/layout/hList2"/>
    <dgm:cxn modelId="{F5D6973B-F524-4A8B-86AE-ABC5ED9AB0F0}" srcId="{24B56AE1-8CCA-4871-ADD1-9CCC2CA21554}" destId="{6E402D24-83B7-4197-8BBA-66C807CBDE54}" srcOrd="0" destOrd="0" parTransId="{7D598414-48B4-4A20-8810-94D024C79B3B}" sibTransId="{C56A243C-5EEF-41ED-B518-A2330280DD27}"/>
    <dgm:cxn modelId="{74714DE8-5D55-4590-A8D6-B29B18318394}" srcId="{EE0F1751-356B-4883-8556-87859FC79E3C}" destId="{07172F72-27A9-4EC2-A111-355CA51ABDCC}" srcOrd="1" destOrd="0" parTransId="{144E8B6A-A042-4977-9C93-4F7260D374FA}" sibTransId="{BE5115ED-891F-4547-BD63-2B27361FA1F2}"/>
    <dgm:cxn modelId="{7438D4B1-EF4E-476E-A2FB-547940723E29}" srcId="{EE0F1751-356B-4883-8556-87859FC79E3C}" destId="{8AB53627-C024-4942-87C7-2BAF052F0ED5}" srcOrd="2" destOrd="0" parTransId="{8B81914E-6388-43DB-B000-6320D8473ECE}" sibTransId="{0000E7B4-ADAD-4DED-BD24-E62D1DF22397}"/>
    <dgm:cxn modelId="{EEF5474A-3E97-40C3-80B4-323B44C5F705}" srcId="{EE0F1751-356B-4883-8556-87859FC79E3C}" destId="{24B56AE1-8CCA-4871-ADD1-9CCC2CA21554}" srcOrd="0" destOrd="0" parTransId="{C85DCEE7-FD76-4E41-BA37-943ADA35F137}" sibTransId="{EDDEFEE6-8255-4E5E-B15F-322AEB42DB60}"/>
    <dgm:cxn modelId="{4B5D7D53-A18B-48A7-AA81-880EF27DDC7D}" type="presParOf" srcId="{A5A10B6B-10A5-49EF-92F6-3F137E79316F}" destId="{A94CE5EA-9784-4726-AAB7-80AD4BE291FD}" srcOrd="0" destOrd="0" presId="urn:microsoft.com/office/officeart/2005/8/layout/hList2"/>
    <dgm:cxn modelId="{D9EBFCA0-9E89-4F27-943C-85F00C5EEBFE}" type="presParOf" srcId="{A94CE5EA-9784-4726-AAB7-80AD4BE291FD}" destId="{FCCF5408-4959-4FD7-BC5F-B7B5FD6BE574}" srcOrd="0" destOrd="0" presId="urn:microsoft.com/office/officeart/2005/8/layout/hList2"/>
    <dgm:cxn modelId="{9D1629A0-C2CB-4B53-8D76-520A5DC95DE3}" type="presParOf" srcId="{A94CE5EA-9784-4726-AAB7-80AD4BE291FD}" destId="{5C659A20-BA41-4E34-BA25-ED03A5676B3E}" srcOrd="1" destOrd="0" presId="urn:microsoft.com/office/officeart/2005/8/layout/hList2"/>
    <dgm:cxn modelId="{816261DA-88E2-4BC4-9CF7-56C75E7533BF}" type="presParOf" srcId="{A94CE5EA-9784-4726-AAB7-80AD4BE291FD}" destId="{3A2FE974-5CFB-4A1B-A08C-18043722C73F}" srcOrd="2" destOrd="0" presId="urn:microsoft.com/office/officeart/2005/8/layout/hList2"/>
    <dgm:cxn modelId="{2472B4AE-0FBE-4757-921D-8A74D071190C}" type="presParOf" srcId="{A5A10B6B-10A5-49EF-92F6-3F137E79316F}" destId="{629B4039-E004-4D4E-A954-80320A7992EF}" srcOrd="1" destOrd="0" presId="urn:microsoft.com/office/officeart/2005/8/layout/hList2"/>
    <dgm:cxn modelId="{ADC3C71F-847D-45A3-969D-38DC113B77FD}" type="presParOf" srcId="{A5A10B6B-10A5-49EF-92F6-3F137E79316F}" destId="{E87F62F9-F2C0-49B1-A960-B0BFBDB52D84}" srcOrd="2" destOrd="0" presId="urn:microsoft.com/office/officeart/2005/8/layout/hList2"/>
    <dgm:cxn modelId="{25FC81CB-F7F9-42C0-BAC5-49904D3C1A9E}" type="presParOf" srcId="{E87F62F9-F2C0-49B1-A960-B0BFBDB52D84}" destId="{2CE6BFEE-968D-4CE7-9124-E5AF0DB2C39A}" srcOrd="0" destOrd="0" presId="urn:microsoft.com/office/officeart/2005/8/layout/hList2"/>
    <dgm:cxn modelId="{B6ADF8E6-A2D3-404F-B9B0-AF5A61146052}" type="presParOf" srcId="{E87F62F9-F2C0-49B1-A960-B0BFBDB52D84}" destId="{1BD7CE78-931F-48D4-BE64-105D95208982}" srcOrd="1" destOrd="0" presId="urn:microsoft.com/office/officeart/2005/8/layout/hList2"/>
    <dgm:cxn modelId="{45BC8D10-71A0-42E1-85CF-AD95A8860B8E}" type="presParOf" srcId="{E87F62F9-F2C0-49B1-A960-B0BFBDB52D84}" destId="{8172B173-3D1A-497C-AE83-9414BEBDF3E9}" srcOrd="2" destOrd="0" presId="urn:microsoft.com/office/officeart/2005/8/layout/hList2"/>
    <dgm:cxn modelId="{FBC64809-FF74-4FB6-9771-1584D48B1287}" type="presParOf" srcId="{A5A10B6B-10A5-49EF-92F6-3F137E79316F}" destId="{DBF072E0-8CC4-419B-8F0D-41348BB210EA}" srcOrd="3" destOrd="0" presId="urn:microsoft.com/office/officeart/2005/8/layout/hList2"/>
    <dgm:cxn modelId="{D76BA5D8-B87D-4EF7-B50D-A4846BBBE260}" type="presParOf" srcId="{A5A10B6B-10A5-49EF-92F6-3F137E79316F}" destId="{ABE55E8F-0259-4CF8-82C9-FEAEAA21185D}" srcOrd="4" destOrd="0" presId="urn:microsoft.com/office/officeart/2005/8/layout/hList2"/>
    <dgm:cxn modelId="{B7B34AF8-6978-445E-B345-BBB97D0A8613}" type="presParOf" srcId="{ABE55E8F-0259-4CF8-82C9-FEAEAA21185D}" destId="{684AE01C-7DE5-4DF9-A64D-96B13638E689}" srcOrd="0" destOrd="0" presId="urn:microsoft.com/office/officeart/2005/8/layout/hList2"/>
    <dgm:cxn modelId="{D59F55CC-A311-4827-8E33-3398DF048DF5}" type="presParOf" srcId="{ABE55E8F-0259-4CF8-82C9-FEAEAA21185D}" destId="{21C8186B-8118-43CC-A3DC-73634A0BE83C}" srcOrd="1" destOrd="0" presId="urn:microsoft.com/office/officeart/2005/8/layout/hList2"/>
    <dgm:cxn modelId="{7151A03D-454F-4FB7-AFCA-CFE77138E7EF}" type="presParOf" srcId="{ABE55E8F-0259-4CF8-82C9-FEAEAA21185D}" destId="{D7E2235B-1BBD-44A4-ABD8-731117DD605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FE974-5CFB-4A1B-A08C-18043722C73F}">
      <dsp:nvSpPr>
        <dsp:cNvPr id="0" name=""/>
        <dsp:cNvSpPr/>
      </dsp:nvSpPr>
      <dsp:spPr>
        <a:xfrm rot="16200000">
          <a:off x="-1478126" y="2298710"/>
          <a:ext cx="3482305" cy="41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35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COMPETENCIAS  ACTITUDINALES</a:t>
          </a:r>
        </a:p>
      </dsp:txBody>
      <dsp:txXfrm>
        <a:off x="-1478126" y="2298710"/>
        <a:ext cx="3482305" cy="415398"/>
      </dsp:txXfrm>
    </dsp:sp>
    <dsp:sp modelId="{5C659A20-BA41-4E34-BA25-ED03A5676B3E}">
      <dsp:nvSpPr>
        <dsp:cNvPr id="0" name=""/>
        <dsp:cNvSpPr/>
      </dsp:nvSpPr>
      <dsp:spPr>
        <a:xfrm>
          <a:off x="470725" y="765257"/>
          <a:ext cx="2069122" cy="348230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366358" rIns="149352" bIns="14935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habilidades para trabajar efectivamente en diversos grupos, asumir liderazgo y corresponsabilidad en procesos colaborativos.</a:t>
          </a:r>
        </a:p>
      </dsp:txBody>
      <dsp:txXfrm>
        <a:off x="470725" y="765257"/>
        <a:ext cx="2069122" cy="3482305"/>
      </dsp:txXfrm>
    </dsp:sp>
    <dsp:sp modelId="{FCCF5408-4959-4FD7-BC5F-B7B5FD6BE574}">
      <dsp:nvSpPr>
        <dsp:cNvPr id="0" name=""/>
        <dsp:cNvSpPr/>
      </dsp:nvSpPr>
      <dsp:spPr>
        <a:xfrm>
          <a:off x="55327" y="216931"/>
          <a:ext cx="830796" cy="8307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72B173-3D1A-497C-AE83-9414BEBDF3E9}">
      <dsp:nvSpPr>
        <dsp:cNvPr id="0" name=""/>
        <dsp:cNvSpPr/>
      </dsp:nvSpPr>
      <dsp:spPr>
        <a:xfrm rot="16200000">
          <a:off x="1544766" y="2298710"/>
          <a:ext cx="3482305" cy="41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358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COMPETENCIAS EJECUTIVAS </a:t>
          </a:r>
        </a:p>
      </dsp:txBody>
      <dsp:txXfrm>
        <a:off x="1544766" y="2298710"/>
        <a:ext cx="3482305" cy="415398"/>
      </dsp:txXfrm>
    </dsp:sp>
    <dsp:sp modelId="{1BD7CE78-931F-48D4-BE64-105D95208982}">
      <dsp:nvSpPr>
        <dsp:cNvPr id="0" name=""/>
        <dsp:cNvSpPr/>
      </dsp:nvSpPr>
      <dsp:spPr>
        <a:xfrm>
          <a:off x="3493618" y="765257"/>
          <a:ext cx="2069122" cy="348230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366358" rIns="149352" bIns="14935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Habilidades  para planear, controlar y evaluar diferentes  procesos de acuerdo al contexto de acción.  </a:t>
          </a:r>
        </a:p>
      </dsp:txBody>
      <dsp:txXfrm>
        <a:off x="3493618" y="765257"/>
        <a:ext cx="2069122" cy="3482305"/>
      </dsp:txXfrm>
    </dsp:sp>
    <dsp:sp modelId="{2CE6BFEE-968D-4CE7-9124-E5AF0DB2C39A}">
      <dsp:nvSpPr>
        <dsp:cNvPr id="0" name=""/>
        <dsp:cNvSpPr/>
      </dsp:nvSpPr>
      <dsp:spPr>
        <a:xfrm>
          <a:off x="3078220" y="216931"/>
          <a:ext cx="830796" cy="83079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E2235B-1BBD-44A4-ABD8-731117DD6053}">
      <dsp:nvSpPr>
        <dsp:cNvPr id="0" name=""/>
        <dsp:cNvSpPr/>
      </dsp:nvSpPr>
      <dsp:spPr>
        <a:xfrm rot="16200000">
          <a:off x="4567660" y="2298710"/>
          <a:ext cx="3482305" cy="41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6358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COMPETENCIAS PARA EL MANEJO DE LA INFORMACIÓN</a:t>
          </a:r>
        </a:p>
      </dsp:txBody>
      <dsp:txXfrm>
        <a:off x="4567660" y="2298710"/>
        <a:ext cx="3482305" cy="415398"/>
      </dsp:txXfrm>
    </dsp:sp>
    <dsp:sp modelId="{21C8186B-8118-43CC-A3DC-73634A0BE83C}">
      <dsp:nvSpPr>
        <dsp:cNvPr id="0" name=""/>
        <dsp:cNvSpPr/>
      </dsp:nvSpPr>
      <dsp:spPr>
        <a:xfrm>
          <a:off x="6516511" y="765257"/>
          <a:ext cx="2069122" cy="348230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366358" rIns="149352" bIns="149352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tx1"/>
              </a:solidFill>
              <a:latin typeface="Corbel" pitchFamily="34" charset="0"/>
              <a:ea typeface="+mn-ea"/>
              <a:cs typeface="+mn-cs"/>
            </a:rPr>
            <a:t>Habilidades relacionadas con el acceso, evaluación y  uso de información de manera acertada para el problema o tema que se esté trabajando. </a:t>
          </a:r>
        </a:p>
      </dsp:txBody>
      <dsp:txXfrm>
        <a:off x="6516511" y="765257"/>
        <a:ext cx="2069122" cy="3482305"/>
      </dsp:txXfrm>
    </dsp:sp>
    <dsp:sp modelId="{684AE01C-7DE5-4DF9-A64D-96B13638E689}">
      <dsp:nvSpPr>
        <dsp:cNvPr id="0" name=""/>
        <dsp:cNvSpPr/>
      </dsp:nvSpPr>
      <dsp:spPr>
        <a:xfrm>
          <a:off x="6101113" y="216931"/>
          <a:ext cx="830796" cy="8307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94A4F-053F-4A5F-A5A4-8883EB46ADBA}" type="datetimeFigureOut">
              <a:rPr lang="es-ES" smtClean="0"/>
              <a:t>06/07/2011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A0FD4-3686-4D35-93C7-E5D3A66C69EC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dirty="0" smtClean="0"/>
              <a:t>Proyecto EDÜCATE: “Educación y Tecnología </a:t>
            </a:r>
            <a:r>
              <a:rPr lang="es-ES" dirty="0"/>
              <a:t>F</a:t>
            </a:r>
            <a:r>
              <a:rPr lang="es-ES" dirty="0" smtClean="0"/>
              <a:t>ortaleciendo </a:t>
            </a:r>
            <a:r>
              <a:rPr lang="es-ES" dirty="0"/>
              <a:t>C</a:t>
            </a:r>
            <a:r>
              <a:rPr lang="es-ES" dirty="0" smtClean="0"/>
              <a:t>ultura”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5966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1BFA-F198-4FFD-949F-5AE6AB9079A6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E471E-C36C-4CD4-9CB3-0840F56D564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473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3276ED-9194-40BC-B74A-3DDA746DEFE8}" type="slidenum">
              <a:rPr 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9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166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599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7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39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87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E471E-C36C-4CD4-9CB3-0840F56D5646}" type="slidenum">
              <a:rPr lang="es-CO" smtClean="0"/>
              <a:pPr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B209B-DADA-42AE-8C5C-7823873AB80D}" type="datetimeFigureOut">
              <a:rPr lang="es-CO" smtClean="0"/>
              <a:pPr/>
              <a:t>06/07/2011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2814-FA64-4C3A-946F-98F14401C1B1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1728790"/>
            <a:ext cx="9144000" cy="3843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15" name="14 Rectángulo"/>
          <p:cNvSpPr/>
          <p:nvPr/>
        </p:nvSpPr>
        <p:spPr>
          <a:xfrm>
            <a:off x="0" y="-27382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smtClean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PROYECTO </a:t>
            </a:r>
            <a:r>
              <a:rPr lang="es-ES" sz="4000" b="1" dirty="0">
                <a:effectLst>
                  <a:outerShdw blurRad="50800" dist="38100" dir="8100000" algn="tr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EDÜCATE</a:t>
            </a:r>
            <a:endParaRPr lang="es-ES" sz="11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Educación y Tecnología fortaleciendo cultura</a:t>
            </a:r>
            <a:endParaRPr lang="es-E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2" name="7 Imagen" descr="OLPC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34186" r="16138" b="31754"/>
          <a:stretch>
            <a:fillRect/>
          </a:stretch>
        </p:blipFill>
        <p:spPr bwMode="auto">
          <a:xfrm>
            <a:off x="5867401" y="5751515"/>
            <a:ext cx="3241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7" y="1728788"/>
            <a:ext cx="5795963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610226"/>
            <a:ext cx="17287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5667377"/>
            <a:ext cx="1598612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1" y="1773240"/>
            <a:ext cx="30003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7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020541" y="-9250"/>
            <a:ext cx="7231979" cy="1022545"/>
            <a:chOff x="2051721" y="-9252"/>
            <a:chExt cx="7231979" cy="221411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020541" y="-171400"/>
            <a:ext cx="71599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EJEMPLO DE LA ESCALA DE EVALUACIÓN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155263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 </a:t>
            </a:r>
            <a:endParaRPr lang="es-CO" sz="3600" b="1" dirty="0">
              <a:solidFill>
                <a:srgbClr val="0070C0"/>
              </a:solidFill>
            </a:endParaRPr>
          </a:p>
        </p:txBody>
      </p:sp>
      <p:pic>
        <p:nvPicPr>
          <p:cNvPr id="17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" y="1888"/>
            <a:ext cx="994387" cy="10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609533"/>
              </p:ext>
            </p:extLst>
          </p:nvPr>
        </p:nvGraphicFramePr>
        <p:xfrm>
          <a:off x="179512" y="1095206"/>
          <a:ext cx="8856984" cy="5790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24136"/>
                <a:gridCol w="1152128"/>
                <a:gridCol w="1008112"/>
                <a:gridCol w="1080120"/>
                <a:gridCol w="1080120"/>
                <a:gridCol w="1080120"/>
                <a:gridCol w="1080120"/>
              </a:tblGrid>
              <a:tr h="85241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INDICADOR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/>
                        <a:t>DESCRIPCIÓN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</a:tr>
              <a:tr h="3457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COMPETENCIAS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COMPETENCIA EJECUTIVA EN GESTIÓN ADMINISTRATIVA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Capacidades para planear, controlar y evaluar diferentes  procesos relacionados con  la articulación de los elementos que generan impacto y sostenibilidad del proyecto.</a:t>
                      </a: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Reconoce los diferentes componentes del proyecto  y sus requerimientos para buen funcionamiento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Planea actividades que articulan los diferentes componentes  y actores del proyecto. </a:t>
                      </a: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Controla los recursos, actividades y procesos para el buen funcionamiento del proyecto.</a:t>
                      </a: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Evalúa y retroalimenta los diferentes procesos y actores del proyecto en pro de su mejoramiento.</a:t>
                      </a: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Toma decisiones oportunas para reorientar las acciones y procesos del proyecto.</a:t>
                      </a: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</a:tr>
              <a:tr h="174308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ASPECTOS CONTEXTUALES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ACTIVIDADES EXTRACURRICULARES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Actividad no obligatoria, fuera del currículo escolar que complementa la formación de competencias en los estudiantes.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No existen actividades extracurriculares en la IE.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La IE divulga información sobre actividades extracurriculares.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La IE gestiona actividades extracurriculares.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La IE promueve la participación en actividades extracurriculares,  con tiempo, recursos, infraestructura, etc.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dirty="0" smtClean="0">
                          <a:effectLst/>
                        </a:rPr>
                        <a:t>La IE maneja programa de incentivos para la participación en actividades extracurriculares.</a:t>
                      </a:r>
                      <a:endParaRPr lang="es-E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/>
                      <a:endParaRPr lang="es-E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38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735291"/>
            <a:ext cx="5411936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2020541" y="-9250"/>
            <a:ext cx="7231979" cy="1022545"/>
            <a:chOff x="2051721" y="-9252"/>
            <a:chExt cx="7231979" cy="221411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020541" y="-171400"/>
            <a:ext cx="7159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EJEMPLOS DE INSTRUMENTOS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155263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 </a:t>
            </a:r>
            <a:endParaRPr lang="es-CO" sz="3600" b="1" dirty="0">
              <a:solidFill>
                <a:srgbClr val="0070C0"/>
              </a:solidFill>
            </a:endParaRPr>
          </a:p>
        </p:txBody>
      </p:sp>
      <p:pic>
        <p:nvPicPr>
          <p:cNvPr id="17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" y="1888"/>
            <a:ext cx="994387" cy="10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9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8253"/>
            <a:ext cx="7274818" cy="59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2020541" y="-9250"/>
            <a:ext cx="7231979" cy="1022545"/>
            <a:chOff x="2051721" y="-9252"/>
            <a:chExt cx="7231979" cy="221411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020541" y="-171400"/>
            <a:ext cx="71599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EJEMPLOS DE INSTRUMENTOS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155263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 </a:t>
            </a:r>
            <a:endParaRPr lang="es-CO" sz="3600" b="1" dirty="0">
              <a:solidFill>
                <a:srgbClr val="0070C0"/>
              </a:solidFill>
            </a:endParaRPr>
          </a:p>
        </p:txBody>
      </p:sp>
      <p:pic>
        <p:nvPicPr>
          <p:cNvPr id="17" name="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" y="1888"/>
            <a:ext cx="994387" cy="10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5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020541" y="-9251"/>
            <a:ext cx="7231979" cy="1121787"/>
            <a:chOff x="2051721" y="-9252"/>
            <a:chExt cx="7231979" cy="221411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077643" y="211288"/>
            <a:ext cx="71028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GRAFICA DE RESULTADOS</a:t>
            </a:r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1130"/>
            <a:ext cx="994387" cy="10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79512" y="148478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 </a:t>
            </a:r>
            <a:endParaRPr lang="es-CO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5530"/>
              </p:ext>
            </p:extLst>
          </p:nvPr>
        </p:nvGraphicFramePr>
        <p:xfrm>
          <a:off x="575556" y="1700808"/>
          <a:ext cx="799288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856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907704" y="-9251"/>
            <a:ext cx="7344819" cy="1121787"/>
            <a:chOff x="2051721" y="-9252"/>
            <a:chExt cx="7231979" cy="221411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077643" y="211288"/>
            <a:ext cx="71028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SÍNTESIS DE RESULTADOS</a:t>
            </a:r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1130"/>
            <a:ext cx="994387" cy="10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107504" y="1901733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 </a:t>
            </a:r>
            <a:endParaRPr lang="es-CO" sz="3600" b="1" dirty="0">
              <a:solidFill>
                <a:srgbClr val="0070C0"/>
              </a:solidFill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51522" y="2477795"/>
            <a:ext cx="1529660" cy="440496"/>
            <a:chOff x="413" y="1399203"/>
            <a:chExt cx="1370835" cy="251616"/>
          </a:xfrm>
        </p:grpSpPr>
        <p:sp>
          <p:nvSpPr>
            <p:cNvPr id="14" name="13 Elipse"/>
            <p:cNvSpPr/>
            <p:nvPr/>
          </p:nvSpPr>
          <p:spPr>
            <a:xfrm>
              <a:off x="413" y="1399203"/>
              <a:ext cx="1370835" cy="2516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201167" y="1436051"/>
              <a:ext cx="969327" cy="17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DIRECTIVA</a:t>
              </a:r>
              <a:endParaRPr lang="es-CO" sz="900" b="1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51521" y="5517234"/>
            <a:ext cx="1529660" cy="413677"/>
            <a:chOff x="413" y="2668528"/>
            <a:chExt cx="1370835" cy="251616"/>
          </a:xfrm>
        </p:grpSpPr>
        <p:sp>
          <p:nvSpPr>
            <p:cNvPr id="17" name="16 Elipse"/>
            <p:cNvSpPr/>
            <p:nvPr/>
          </p:nvSpPr>
          <p:spPr>
            <a:xfrm>
              <a:off x="413" y="2668528"/>
              <a:ext cx="1370835" cy="2516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Elipse 8"/>
            <p:cNvSpPr/>
            <p:nvPr/>
          </p:nvSpPr>
          <p:spPr>
            <a:xfrm>
              <a:off x="201167" y="2705376"/>
              <a:ext cx="969327" cy="17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kern="1200" dirty="0" smtClean="0"/>
                <a:t>PEDAGÓGICA</a:t>
              </a:r>
              <a:endParaRPr lang="es-CO" sz="1400" b="1" kern="1200" dirty="0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-66126" y="1268761"/>
            <a:ext cx="461665" cy="55892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70C0"/>
                </a:solidFill>
              </a:rPr>
              <a:t>DIMENSIONES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835696" y="1175261"/>
            <a:ext cx="7236296" cy="347787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200" b="1" dirty="0">
                <a:solidFill>
                  <a:schemeClr val="accent1"/>
                </a:solidFill>
              </a:rPr>
              <a:t>Relación poco frecuente </a:t>
            </a:r>
            <a:r>
              <a:rPr lang="es-CO" sz="2200" b="1" dirty="0" smtClean="0">
                <a:solidFill>
                  <a:schemeClr val="accent1"/>
                </a:solidFill>
              </a:rPr>
              <a:t>con el entorno</a:t>
            </a:r>
            <a:r>
              <a:rPr lang="es-CO" sz="2200" dirty="0" smtClean="0"/>
              <a:t>, sujeta </a:t>
            </a:r>
            <a:r>
              <a:rPr lang="es-CO" sz="2200" dirty="0"/>
              <a:t>a proyectos e intereses específicos, con resultados </a:t>
            </a:r>
            <a:r>
              <a:rPr lang="es-CO" sz="2200" dirty="0" smtClean="0"/>
              <a:t>inciertos.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200" dirty="0" smtClean="0"/>
              <a:t>En </a:t>
            </a:r>
            <a:r>
              <a:rPr lang="es-CO" sz="2200" dirty="0"/>
              <a:t>promedio, </a:t>
            </a:r>
            <a:r>
              <a:rPr lang="es-CO" sz="2200" b="1" dirty="0">
                <a:solidFill>
                  <a:schemeClr val="accent1"/>
                </a:solidFill>
              </a:rPr>
              <a:t>los estudiantes se encuentran satisfechos </a:t>
            </a:r>
            <a:r>
              <a:rPr lang="es-CO" sz="2200" dirty="0"/>
              <a:t>asistiendo a los procesos </a:t>
            </a:r>
            <a:r>
              <a:rPr lang="es-CO" sz="2200" dirty="0" smtClean="0"/>
              <a:t>pedagógicos y las </a:t>
            </a:r>
            <a:r>
              <a:rPr lang="es-CO" sz="2200" dirty="0"/>
              <a:t>IE </a:t>
            </a:r>
            <a:r>
              <a:rPr lang="es-CO" sz="2200" dirty="0" smtClean="0"/>
              <a:t>divulgan información </a:t>
            </a:r>
            <a:r>
              <a:rPr lang="es-CO" sz="2200" dirty="0"/>
              <a:t>sobre actividades </a:t>
            </a:r>
            <a:r>
              <a:rPr lang="es-CO" sz="2200" dirty="0" smtClean="0"/>
              <a:t>extracurriculares, pero no hay continuidad, reserva de recursos ni incentivos de participación.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200" dirty="0" smtClean="0"/>
              <a:t>Identifican </a:t>
            </a:r>
            <a:r>
              <a:rPr lang="es-CO" sz="2200" dirty="0"/>
              <a:t>conflictos </a:t>
            </a:r>
            <a:r>
              <a:rPr lang="es-CO" sz="2200" dirty="0" smtClean="0"/>
              <a:t>respecto del uso de recursos tecnológicos pero </a:t>
            </a:r>
            <a:r>
              <a:rPr lang="es-CO" sz="2200" b="1" dirty="0">
                <a:solidFill>
                  <a:schemeClr val="accent1"/>
                </a:solidFill>
              </a:rPr>
              <a:t>no </a:t>
            </a:r>
            <a:r>
              <a:rPr lang="es-CO" sz="2200" b="1" dirty="0" smtClean="0">
                <a:solidFill>
                  <a:schemeClr val="accent1"/>
                </a:solidFill>
              </a:rPr>
              <a:t>cuentan </a:t>
            </a:r>
            <a:r>
              <a:rPr lang="es-CO" sz="2200" b="1" dirty="0">
                <a:solidFill>
                  <a:schemeClr val="accent1"/>
                </a:solidFill>
              </a:rPr>
              <a:t>con herramientas </a:t>
            </a:r>
            <a:r>
              <a:rPr lang="es-CO" sz="2200" dirty="0"/>
              <a:t>para dar solución efectiva</a:t>
            </a:r>
            <a:r>
              <a:rPr lang="es-CO" sz="2200" dirty="0" smtClean="0"/>
              <a:t>.</a:t>
            </a:r>
            <a:endParaRPr lang="es-CO" sz="2200" dirty="0"/>
          </a:p>
        </p:txBody>
      </p:sp>
      <p:sp>
        <p:nvSpPr>
          <p:cNvPr id="7" name="6 Rectángulo"/>
          <p:cNvSpPr/>
          <p:nvPr/>
        </p:nvSpPr>
        <p:spPr>
          <a:xfrm>
            <a:off x="1835695" y="4746917"/>
            <a:ext cx="7205117" cy="2031325"/>
          </a:xfrm>
          <a:prstGeom prst="rect">
            <a:avLst/>
          </a:prstGeom>
          <a:ln w="19050">
            <a:solidFill>
              <a:srgbClr val="66D006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100" dirty="0" smtClean="0"/>
              <a:t>Desarrollan </a:t>
            </a:r>
            <a:r>
              <a:rPr lang="es-CO" sz="2100" b="1" dirty="0">
                <a:solidFill>
                  <a:srgbClr val="66D006"/>
                </a:solidFill>
              </a:rPr>
              <a:t>actividades colaborativas de aprendizaje</a:t>
            </a:r>
            <a:r>
              <a:rPr lang="es-CO" sz="2100" dirty="0">
                <a:solidFill>
                  <a:srgbClr val="66D006"/>
                </a:solidFill>
              </a:rPr>
              <a:t> </a:t>
            </a:r>
            <a:r>
              <a:rPr lang="es-CO" sz="2100" dirty="0"/>
              <a:t>que otros </a:t>
            </a:r>
            <a:r>
              <a:rPr lang="es-CO" sz="2100" dirty="0" smtClean="0"/>
              <a:t>proponen, elaboran planes que orientan </a:t>
            </a:r>
            <a:r>
              <a:rPr lang="es-CO" sz="2100" dirty="0"/>
              <a:t>la </a:t>
            </a:r>
            <a:r>
              <a:rPr lang="es-CO" sz="2100" dirty="0" smtClean="0"/>
              <a:t>búsqueda, el </a:t>
            </a:r>
            <a:r>
              <a:rPr lang="es-CO" sz="2100" dirty="0"/>
              <a:t>análisis y la síntesis de la información </a:t>
            </a:r>
            <a:r>
              <a:rPr lang="es-CO" sz="2100" dirty="0" smtClean="0"/>
              <a:t>para </a:t>
            </a:r>
            <a:r>
              <a:rPr lang="es-CO" sz="2100" dirty="0"/>
              <a:t>resolver sus </a:t>
            </a:r>
            <a:r>
              <a:rPr lang="es-CO" sz="2100" dirty="0" smtClean="0"/>
              <a:t>preguntas.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100" b="1" dirty="0" smtClean="0">
                <a:solidFill>
                  <a:srgbClr val="66D006"/>
                </a:solidFill>
              </a:rPr>
              <a:t>Identifican </a:t>
            </a:r>
            <a:r>
              <a:rPr lang="es-CO" sz="2100" b="1" dirty="0">
                <a:solidFill>
                  <a:srgbClr val="66D006"/>
                </a:solidFill>
              </a:rPr>
              <a:t>estudiantes con dificultades de aprendizaje </a:t>
            </a:r>
            <a:r>
              <a:rPr lang="es-CO" sz="2100" dirty="0"/>
              <a:t>pero no </a:t>
            </a:r>
            <a:r>
              <a:rPr lang="es-CO" sz="2100" dirty="0" smtClean="0"/>
              <a:t>realizan </a:t>
            </a:r>
            <a:r>
              <a:rPr lang="es-CO" sz="2100" dirty="0"/>
              <a:t>actividades </a:t>
            </a:r>
            <a:r>
              <a:rPr lang="es-CO" sz="2100" dirty="0" smtClean="0"/>
              <a:t>complementarias.</a:t>
            </a:r>
            <a:endParaRPr lang="es-CO" sz="2100" dirty="0"/>
          </a:p>
        </p:txBody>
      </p:sp>
    </p:spTree>
    <p:extLst>
      <p:ext uri="{BB962C8B-B14F-4D97-AF65-F5344CB8AC3E}">
        <p14:creationId xmlns:p14="http://schemas.microsoft.com/office/powerpoint/2010/main" val="10027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907704" y="-9251"/>
            <a:ext cx="7344819" cy="1121787"/>
            <a:chOff x="2051721" y="-9252"/>
            <a:chExt cx="7231979" cy="221411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077643" y="211288"/>
            <a:ext cx="71028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SÍNTESIS DE RESULTADOS</a:t>
            </a:r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1130"/>
            <a:ext cx="994387" cy="10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18 Grupo"/>
          <p:cNvGrpSpPr/>
          <p:nvPr/>
        </p:nvGrpSpPr>
        <p:grpSpPr>
          <a:xfrm>
            <a:off x="179512" y="2132856"/>
            <a:ext cx="1841957" cy="704457"/>
            <a:chOff x="413" y="3937854"/>
            <a:chExt cx="1370835" cy="251616"/>
          </a:xfrm>
        </p:grpSpPr>
        <p:sp>
          <p:nvSpPr>
            <p:cNvPr id="20" name="19 Elipse"/>
            <p:cNvSpPr/>
            <p:nvPr/>
          </p:nvSpPr>
          <p:spPr>
            <a:xfrm>
              <a:off x="413" y="3937854"/>
              <a:ext cx="1370835" cy="2516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12"/>
            <p:cNvSpPr/>
            <p:nvPr/>
          </p:nvSpPr>
          <p:spPr>
            <a:xfrm>
              <a:off x="201167" y="3974702"/>
              <a:ext cx="969327" cy="17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/>
                <a:t>TECNOLÓGICA</a:t>
              </a:r>
              <a:endParaRPr lang="es-CO" sz="1200" b="1" kern="1200" dirty="0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164705" y="4956958"/>
            <a:ext cx="1912937" cy="848306"/>
            <a:chOff x="-24655" y="4919619"/>
            <a:chExt cx="1370835" cy="251616"/>
          </a:xfrm>
        </p:grpSpPr>
        <p:sp>
          <p:nvSpPr>
            <p:cNvPr id="23" name="22 Elipse"/>
            <p:cNvSpPr/>
            <p:nvPr/>
          </p:nvSpPr>
          <p:spPr>
            <a:xfrm>
              <a:off x="-24655" y="4919619"/>
              <a:ext cx="1370835" cy="25161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e 16"/>
            <p:cNvSpPr/>
            <p:nvPr/>
          </p:nvSpPr>
          <p:spPr>
            <a:xfrm>
              <a:off x="176099" y="4956467"/>
              <a:ext cx="969327" cy="1779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400" b="1" dirty="0" smtClean="0"/>
                <a:t>COMUNIT.</a:t>
              </a:r>
              <a:endParaRPr lang="es-CO" sz="1400" b="1" kern="1200" dirty="0"/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-66126" y="1988842"/>
            <a:ext cx="461665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70C0"/>
                </a:solidFill>
              </a:rPr>
              <a:t>DIMENSIONES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220002" y="1214750"/>
            <a:ext cx="6824641" cy="2862322"/>
          </a:xfrm>
          <a:prstGeom prst="rect">
            <a:avLst/>
          </a:prstGeom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/>
              <a:t>En términos generales las IE </a:t>
            </a:r>
            <a:r>
              <a:rPr lang="es-CO" sz="2000" b="1" dirty="0" smtClean="0">
                <a:solidFill>
                  <a:srgbClr val="66D006"/>
                </a:solidFill>
              </a:rPr>
              <a:t>no cuentan con la infraestructura en recursos tecnológicos que requieren.</a:t>
            </a:r>
            <a:r>
              <a:rPr lang="es-CO" sz="2000" dirty="0" smtClean="0"/>
              <a:t> El promedio de computadores por estudiante es de </a:t>
            </a:r>
            <a:r>
              <a:rPr lang="es-CO" sz="2000" b="1" dirty="0" smtClean="0">
                <a:solidFill>
                  <a:srgbClr val="66D006"/>
                </a:solidFill>
              </a:rPr>
              <a:t>0,023</a:t>
            </a:r>
            <a:r>
              <a:rPr lang="es-CO" sz="2000" dirty="0" smtClean="0"/>
              <a:t> y la </a:t>
            </a:r>
            <a:r>
              <a:rPr lang="es-CO" sz="2000" b="1" dirty="0" smtClean="0">
                <a:solidFill>
                  <a:srgbClr val="66D006"/>
                </a:solidFill>
              </a:rPr>
              <a:t>falta de energía eléctrica </a:t>
            </a:r>
            <a:r>
              <a:rPr lang="es-CO" sz="2000" dirty="0" smtClean="0"/>
              <a:t>dificulta los procesos actuales.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/>
              <a:t>En cuanto a competencias, los evaluados en promedio </a:t>
            </a:r>
            <a:r>
              <a:rPr lang="es-CO" sz="2000" b="1" dirty="0" smtClean="0">
                <a:solidFill>
                  <a:srgbClr val="66D006"/>
                </a:solidFill>
              </a:rPr>
              <a:t>no dominan el manejo básico de software</a:t>
            </a:r>
            <a:r>
              <a:rPr lang="es-CO" sz="2000" dirty="0" smtClean="0"/>
              <a:t>, consultan </a:t>
            </a:r>
            <a:r>
              <a:rPr lang="es-CO" sz="2000" dirty="0"/>
              <a:t>a otros para resolver inquietudes </a:t>
            </a:r>
            <a:r>
              <a:rPr lang="es-CO" sz="2000" dirty="0" smtClean="0"/>
              <a:t>sobre </a:t>
            </a:r>
            <a:r>
              <a:rPr lang="es-CO" sz="2000" dirty="0"/>
              <a:t>actividades </a:t>
            </a:r>
            <a:r>
              <a:rPr lang="es-CO" sz="2000" dirty="0" smtClean="0"/>
              <a:t>con recursos tecnológicos y no los utilizan de manera cotidiana en los procesos de aprendizaje.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216879" y="4221088"/>
            <a:ext cx="6804549" cy="2554545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CO" sz="2000" dirty="0" smtClean="0"/>
              <a:t>Existencia de algunas herramientas con contenidos de la cultura </a:t>
            </a:r>
            <a:r>
              <a:rPr lang="es-CO" sz="2000" dirty="0" err="1" smtClean="0"/>
              <a:t>Sikuani</a:t>
            </a:r>
            <a:r>
              <a:rPr lang="es-CO" sz="2000" dirty="0" smtClean="0"/>
              <a:t>. N</a:t>
            </a:r>
            <a:r>
              <a:rPr lang="es-CO" sz="2000" b="1" dirty="0" smtClean="0"/>
              <a:t>o están sistematizados, ni se utilizan de manera frecuente en las aulas.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O" sz="2000" b="1" dirty="0" smtClean="0"/>
              <a:t>No existe presencia formal </a:t>
            </a:r>
            <a:r>
              <a:rPr lang="es-CO" sz="2000" b="1" dirty="0"/>
              <a:t>de patrones culturales </a:t>
            </a:r>
            <a:r>
              <a:rPr lang="es-CO" sz="2000" b="1" dirty="0" smtClean="0"/>
              <a:t>en los proyectos pedagógicos de las IE evaluadas</a:t>
            </a:r>
            <a:r>
              <a:rPr lang="es-CO" sz="2000" dirty="0" smtClean="0"/>
              <a:t>. </a:t>
            </a:r>
            <a:endParaRPr lang="es-CO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/>
              <a:t>En las escuelas e internados indígenas se hace énfasis en que los aprendizajes culturales se desarrollan primordialmente en la familia y las IE refuerzan el idioma. 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4923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OLPC Logo.png"/>
          <p:cNvPicPr>
            <a:picLocks noChangeAspect="1"/>
          </p:cNvPicPr>
          <p:nvPr/>
        </p:nvPicPr>
        <p:blipFill>
          <a:blip r:embed="rId3" cstate="print"/>
          <a:srcRect l="20863" t="34186" r="16138" b="31753"/>
          <a:stretch>
            <a:fillRect/>
          </a:stretch>
        </p:blipFill>
        <p:spPr>
          <a:xfrm>
            <a:off x="7020272" y="6129302"/>
            <a:ext cx="2160240" cy="756083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76326" y="-9252"/>
            <a:ext cx="9176196" cy="2299522"/>
            <a:chOff x="107504" y="-9252"/>
            <a:chExt cx="9176196" cy="229952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5" name="4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46"/>
              <a:ext cx="1868447" cy="2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Rectángulo"/>
          <p:cNvSpPr/>
          <p:nvPr/>
        </p:nvSpPr>
        <p:spPr>
          <a:xfrm>
            <a:off x="2453955" y="377371"/>
            <a:ext cx="651053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¿QUÉ HACE PARTICULAR EL PROYECTO EDUCATE?</a:t>
            </a:r>
            <a:endParaRPr lang="es-ES" sz="4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2298352"/>
            <a:ext cx="7992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Arial Narrow" pitchFamily="34" charset="0"/>
              </a:rPr>
              <a:t>Por primera vez en el país se reparte una computadora por niño en comunidades indígenas, con el propósito de fortalecer la cultura.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es-ES" sz="2400" dirty="0" smtClean="0">
              <a:latin typeface="Arial Narrow" pitchFamily="3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Arial Narrow" pitchFamily="34" charset="0"/>
              </a:rPr>
              <a:t>El proyecto se enmarca en una investigación que indaga el impacto de las tecnologías en el desarrollo de competencias de aprendizaje autónomo.</a:t>
            </a: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endParaRPr lang="es-ES" sz="2400" dirty="0" smtClean="0">
              <a:latin typeface="Arial Narrow" pitchFamily="34" charset="0"/>
            </a:endParaRPr>
          </a:p>
          <a:p>
            <a:pPr marL="342900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Arial Narrow" pitchFamily="34" charset="0"/>
              </a:rPr>
              <a:t>Complementa la entrega de tecnología con capacitación para la formación de competencias para la sostenibilidad del proyecto.</a:t>
            </a:r>
            <a:endParaRPr lang="es-ES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print"/>
          <a:srcRect l="17188" t="11458" r="32031" b="10417"/>
          <a:stretch>
            <a:fillRect/>
          </a:stretch>
        </p:blipFill>
        <p:spPr bwMode="auto">
          <a:xfrm>
            <a:off x="76200" y="2420888"/>
            <a:ext cx="3775719" cy="435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80339"/>
            <a:ext cx="4570415" cy="342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Grupo"/>
          <p:cNvGrpSpPr/>
          <p:nvPr/>
        </p:nvGrpSpPr>
        <p:grpSpPr>
          <a:xfrm>
            <a:off x="76326" y="-9252"/>
            <a:ext cx="9176196" cy="2299522"/>
            <a:chOff x="107504" y="-9252"/>
            <a:chExt cx="9176196" cy="2299522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9" name="8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46"/>
              <a:ext cx="1868447" cy="2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Rectángulo"/>
          <p:cNvSpPr/>
          <p:nvPr/>
        </p:nvSpPr>
        <p:spPr>
          <a:xfrm>
            <a:off x="2453955" y="116632"/>
            <a:ext cx="651053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ÁREA DE IMPLEMENTACIÓN DEL PROYECTO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OLPC Logo.png"/>
          <p:cNvPicPr>
            <a:picLocks noChangeAspect="1"/>
          </p:cNvPicPr>
          <p:nvPr/>
        </p:nvPicPr>
        <p:blipFill>
          <a:blip r:embed="rId3" cstate="print"/>
          <a:srcRect l="20863" t="34186" r="16138" b="31753"/>
          <a:stretch>
            <a:fillRect/>
          </a:stretch>
        </p:blipFill>
        <p:spPr>
          <a:xfrm>
            <a:off x="7020272" y="6129302"/>
            <a:ext cx="2160240" cy="75608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3"/>
            <a:ext cx="1369027" cy="980728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76326" y="-9252"/>
            <a:ext cx="9176196" cy="2299522"/>
            <a:chOff x="107504" y="-9252"/>
            <a:chExt cx="9176196" cy="229952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5" name="4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46"/>
              <a:ext cx="1868447" cy="2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Rectángulo"/>
          <p:cNvSpPr/>
          <p:nvPr/>
        </p:nvSpPr>
        <p:spPr>
          <a:xfrm>
            <a:off x="2453955" y="377371"/>
            <a:ext cx="6510535" cy="7232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POBLACIÓN BENEFICIADA</a:t>
            </a:r>
            <a:endParaRPr lang="es-ES" sz="4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47864" y="2636912"/>
            <a:ext cx="5351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b="1" dirty="0" smtClean="0"/>
              <a:t># DE NIÑOS:  </a:t>
            </a:r>
            <a:r>
              <a:rPr lang="es-ES" dirty="0" smtClean="0"/>
              <a:t>930 estudiantes de 1º a 5º grado de primaria</a:t>
            </a:r>
          </a:p>
          <a:p>
            <a:endParaRPr lang="es-ES" dirty="0"/>
          </a:p>
          <a:p>
            <a:r>
              <a:rPr lang="es-ES" b="1" dirty="0" smtClean="0"/>
              <a:t># DE DOCENTES: </a:t>
            </a:r>
            <a:r>
              <a:rPr lang="es-ES" dirty="0" smtClean="0"/>
              <a:t>35 docentes</a:t>
            </a:r>
          </a:p>
          <a:p>
            <a:endParaRPr lang="es-ES" dirty="0"/>
          </a:p>
          <a:p>
            <a:r>
              <a:rPr lang="es-ES" b="1" dirty="0" smtClean="0"/>
              <a:t># DE ESCUELAS: </a:t>
            </a:r>
            <a:r>
              <a:rPr lang="es-ES" dirty="0" smtClean="0"/>
              <a:t>11 escuelas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19970" y="5097958"/>
            <a:ext cx="115608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ESCUELA </a:t>
            </a:r>
          </a:p>
          <a:p>
            <a:pPr algn="ctr"/>
            <a:r>
              <a:rPr lang="es-ES" b="1" dirty="0" smtClean="0"/>
              <a:t>INDÍGENA</a:t>
            </a:r>
          </a:p>
          <a:p>
            <a:pPr algn="ctr"/>
            <a:r>
              <a:rPr lang="es-ES" b="1" dirty="0" smtClean="0"/>
              <a:t>(6)</a:t>
            </a:r>
            <a:endParaRPr lang="es-ES" b="1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20888"/>
            <a:ext cx="3192708" cy="324036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292080" y="5097958"/>
            <a:ext cx="180722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ESCUELA </a:t>
            </a:r>
          </a:p>
          <a:p>
            <a:pPr algn="ctr"/>
            <a:r>
              <a:rPr lang="es-ES" b="1" dirty="0" smtClean="0"/>
              <a:t>MIXTA PEQUEÑA</a:t>
            </a:r>
          </a:p>
          <a:p>
            <a:pPr algn="ctr"/>
            <a:r>
              <a:rPr lang="es-ES" b="1" dirty="0" smtClean="0"/>
              <a:t>(4)</a:t>
            </a:r>
            <a:endParaRPr lang="es-E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347123" y="5085184"/>
            <a:ext cx="1689373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ESCUELA </a:t>
            </a:r>
          </a:p>
          <a:p>
            <a:pPr algn="ctr"/>
            <a:r>
              <a:rPr lang="es-ES" b="1" dirty="0" smtClean="0"/>
              <a:t>MIXTA GRANDE</a:t>
            </a:r>
          </a:p>
          <a:p>
            <a:pPr algn="ctr"/>
            <a:r>
              <a:rPr lang="es-ES" b="1" dirty="0" smtClean="0"/>
              <a:t>(1)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8013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971600" y="2290270"/>
            <a:ext cx="7632848" cy="41391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sz="2400" b="1" u="sng" dirty="0" smtClean="0">
                <a:solidFill>
                  <a:schemeClr val="tx1"/>
                </a:solidFill>
              </a:rPr>
              <a:t>Objetivo General:</a:t>
            </a:r>
          </a:p>
          <a:p>
            <a:pPr algn="just"/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CO" sz="2000" dirty="0">
                <a:solidFill>
                  <a:schemeClr val="tx1"/>
                </a:solidFill>
              </a:rPr>
              <a:t>Implementar el modelo 1 a 1 OLPC en </a:t>
            </a:r>
            <a:r>
              <a:rPr lang="es-CO" sz="2000" dirty="0" smtClean="0">
                <a:solidFill>
                  <a:schemeClr val="tx1"/>
                </a:solidFill>
              </a:rPr>
              <a:t>11 </a:t>
            </a:r>
            <a:r>
              <a:rPr lang="es-CO" sz="2000" dirty="0">
                <a:solidFill>
                  <a:schemeClr val="tx1"/>
                </a:solidFill>
              </a:rPr>
              <a:t>instituciones educativas </a:t>
            </a:r>
            <a:r>
              <a:rPr lang="es-CO" sz="2000" dirty="0" smtClean="0">
                <a:solidFill>
                  <a:schemeClr val="tx1"/>
                </a:solidFill>
              </a:rPr>
              <a:t>del departamento del </a:t>
            </a:r>
            <a:r>
              <a:rPr lang="es-CO" sz="2000" dirty="0">
                <a:solidFill>
                  <a:schemeClr val="tx1"/>
                </a:solidFill>
              </a:rPr>
              <a:t>Vichada a través de la formación de capacidades técnicas, pedagógicas y de gestión que contribuyan </a:t>
            </a:r>
            <a:r>
              <a:rPr lang="es-CO" sz="2000" dirty="0" smtClean="0">
                <a:solidFill>
                  <a:schemeClr val="tx1"/>
                </a:solidFill>
              </a:rPr>
              <a:t>al </a:t>
            </a:r>
            <a:r>
              <a:rPr lang="es-CO" sz="2000" dirty="0">
                <a:solidFill>
                  <a:schemeClr val="tx1"/>
                </a:solidFill>
              </a:rPr>
              <a:t>mejoramiento de los procesos de enseñanza aprendizaje, generen la corresponsabilidad de la comunidad educativa frente a la sostenibilidad del proyecto, así como la divulgación y sistematización de contenidos culturales de la </a:t>
            </a:r>
            <a:r>
              <a:rPr lang="es-CO" sz="2000" dirty="0" smtClean="0">
                <a:solidFill>
                  <a:schemeClr val="tx1"/>
                </a:solidFill>
              </a:rPr>
              <a:t>región.</a:t>
            </a:r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8" name="7 Imagen" descr="OLPC Logo.png"/>
          <p:cNvPicPr>
            <a:picLocks noChangeAspect="1"/>
          </p:cNvPicPr>
          <p:nvPr/>
        </p:nvPicPr>
        <p:blipFill>
          <a:blip r:embed="rId3" cstate="print"/>
          <a:srcRect l="20863" t="34186" r="16138" b="31753"/>
          <a:stretch>
            <a:fillRect/>
          </a:stretch>
        </p:blipFill>
        <p:spPr>
          <a:xfrm>
            <a:off x="7020272" y="6129302"/>
            <a:ext cx="2160240" cy="756083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76326" y="-9252"/>
            <a:ext cx="9176196" cy="2299522"/>
            <a:chOff x="107504" y="-9252"/>
            <a:chExt cx="9176196" cy="229952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5" name="4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3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46"/>
              <a:ext cx="1868447" cy="2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3"/>
            <a:ext cx="1369027" cy="980728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453955" y="377371"/>
            <a:ext cx="651053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1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OBJETIVOS DEL PROYECTO</a:t>
            </a:r>
            <a:endParaRPr lang="es-ES" sz="41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957741"/>
              </p:ext>
            </p:extLst>
          </p:nvPr>
        </p:nvGraphicFramePr>
        <p:xfrm>
          <a:off x="251519" y="2204866"/>
          <a:ext cx="8640962" cy="446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6 Grupo"/>
          <p:cNvGrpSpPr/>
          <p:nvPr/>
        </p:nvGrpSpPr>
        <p:grpSpPr>
          <a:xfrm>
            <a:off x="76326" y="-9252"/>
            <a:ext cx="9176196" cy="2299522"/>
            <a:chOff x="107504" y="-9252"/>
            <a:chExt cx="9176196" cy="2299522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9" name="8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3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46"/>
              <a:ext cx="1868447" cy="2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Rectángulo"/>
          <p:cNvSpPr/>
          <p:nvPr/>
        </p:nvSpPr>
        <p:spPr>
          <a:xfrm>
            <a:off x="2453955" y="377371"/>
            <a:ext cx="651053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COMPETENCIAS A DESARROLLAR CON EL PROYECTO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6326" y="-9252"/>
            <a:ext cx="9176196" cy="2299522"/>
            <a:chOff x="107504" y="-9252"/>
            <a:chExt cx="9176196" cy="2299522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3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46"/>
              <a:ext cx="1868447" cy="2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5 Rectángulo"/>
          <p:cNvSpPr/>
          <p:nvPr/>
        </p:nvSpPr>
        <p:spPr>
          <a:xfrm>
            <a:off x="2669979" y="-27384"/>
            <a:ext cx="651053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¿QUÉ NOS PREGUNTAMOS CON LA INVESTIGACIÓN?</a:t>
            </a:r>
            <a:endParaRPr lang="es-ES" sz="48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8" name="7 Imagen" descr="OLPC Logo.png"/>
          <p:cNvPicPr>
            <a:picLocks noChangeAspect="1"/>
          </p:cNvPicPr>
          <p:nvPr/>
        </p:nvPicPr>
        <p:blipFill>
          <a:blip r:embed="rId6" cstate="print"/>
          <a:srcRect l="20863" t="34186" r="16138" b="31753"/>
          <a:stretch>
            <a:fillRect/>
          </a:stretch>
        </p:blipFill>
        <p:spPr>
          <a:xfrm>
            <a:off x="7020272" y="6129302"/>
            <a:ext cx="2160240" cy="75608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7273"/>
            <a:ext cx="1369027" cy="98072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671814" y="2852937"/>
            <a:ext cx="77166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Arial Narrow" pitchFamily="34" charset="0"/>
              </a:rPr>
              <a:t>¿Impacta el Proyecto Edúcate, a partir de la aplicación del modelo 1:1 </a:t>
            </a:r>
            <a:r>
              <a:rPr lang="es-ES" sz="2400" b="1" dirty="0" err="1">
                <a:latin typeface="Arial Narrow" pitchFamily="34" charset="0"/>
              </a:rPr>
              <a:t>One</a:t>
            </a:r>
            <a:r>
              <a:rPr lang="es-ES" sz="2400" b="1" dirty="0">
                <a:latin typeface="Arial Narrow" pitchFamily="34" charset="0"/>
              </a:rPr>
              <a:t> Laptop per </a:t>
            </a:r>
            <a:r>
              <a:rPr lang="es-ES" sz="2400" b="1" dirty="0" err="1">
                <a:latin typeface="Arial Narrow" pitchFamily="34" charset="0"/>
              </a:rPr>
              <a:t>Child</a:t>
            </a:r>
            <a:r>
              <a:rPr lang="es-ES" sz="2400" b="1" dirty="0">
                <a:latin typeface="Arial Narrow" pitchFamily="34" charset="0"/>
              </a:rPr>
              <a:t>, las comunidades indígenas y campesinas que beneficia en términos de desarrollo de competencias de aprendizaje autónomo y condiciones contextuales de las dimensiones directiva, pedagógica, tecnológica y comunitaria? </a:t>
            </a:r>
            <a:endParaRPr lang="es-CO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1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76326" y="-9252"/>
            <a:ext cx="9176196" cy="1911568"/>
            <a:chOff x="107504" y="-9252"/>
            <a:chExt cx="9176196" cy="2299522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3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46"/>
              <a:ext cx="1868447" cy="228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5308"/>
            <a:ext cx="8208912" cy="492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20541" y="44624"/>
            <a:ext cx="71599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¿CUÁL FUE EL DISEÑO DE LA INVESTIGACIÓN?</a:t>
            </a:r>
            <a:endParaRPr lang="es-E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88547"/>
            <a:ext cx="1448222" cy="112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2020541" y="-9250"/>
            <a:ext cx="7231979" cy="1022545"/>
            <a:chOff x="2051721" y="-9252"/>
            <a:chExt cx="7231979" cy="2214116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-2097"/>
            <a:stretch/>
          </p:blipFill>
          <p:spPr>
            <a:xfrm>
              <a:off x="2108821" y="-9252"/>
              <a:ext cx="7174879" cy="2211197"/>
            </a:xfrm>
            <a:prstGeom prst="rect">
              <a:avLst/>
            </a:prstGeom>
          </p:spPr>
        </p:pic>
        <p:sp>
          <p:nvSpPr>
            <p:cNvPr id="4" name="3 Rectángulo redondeado"/>
            <p:cNvSpPr/>
            <p:nvPr/>
          </p:nvSpPr>
          <p:spPr>
            <a:xfrm>
              <a:off x="2051721" y="-6333"/>
              <a:ext cx="7092279" cy="2211197"/>
            </a:xfrm>
            <a:prstGeom prst="roundRect">
              <a:avLst>
                <a:gd name="adj" fmla="val 6866"/>
              </a:avLst>
            </a:prstGeom>
            <a:solidFill>
              <a:srgbClr val="FFC000">
                <a:alpha val="43000"/>
              </a:srgbClr>
            </a:solidFill>
            <a:ln w="57150">
              <a:solidFill>
                <a:srgbClr val="66D0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Rectángulo"/>
          <p:cNvSpPr/>
          <p:nvPr/>
        </p:nvSpPr>
        <p:spPr>
          <a:xfrm>
            <a:off x="2020541" y="44624"/>
            <a:ext cx="71599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MATRIZ DE EVALUACIÓN</a:t>
            </a:r>
            <a:endParaRPr lang="es-E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7504" y="1552635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 </a:t>
            </a:r>
            <a:endParaRPr lang="es-CO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83346"/>
              </p:ext>
            </p:extLst>
          </p:nvPr>
        </p:nvGraphicFramePr>
        <p:xfrm>
          <a:off x="483595" y="1105062"/>
          <a:ext cx="6192688" cy="5309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2679"/>
                <a:gridCol w="4580009"/>
              </a:tblGrid>
              <a:tr h="4123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>
                          <a:effectLst/>
                        </a:rPr>
                        <a:t>DIMENSIÓN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>
                          <a:effectLst/>
                        </a:rPr>
                        <a:t>VARIABLE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/>
                </a:tc>
              </a:tr>
              <a:tr h="46902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 smtClean="0">
                          <a:effectLst/>
                        </a:rPr>
                        <a:t>DIRECTIVA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FCAEB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Competencias en gestión  administrativa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FCAEB"/>
                    </a:solidFill>
                  </a:tcPr>
                </a:tc>
              </a:tr>
              <a:tr h="2093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Clima escolar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FCAEB"/>
                    </a:solidFill>
                  </a:tcPr>
                </a:tc>
              </a:tr>
              <a:tr h="4690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Sostenibilidad de proyectos tecnológicos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FCAEB"/>
                    </a:solidFill>
                  </a:tcPr>
                </a:tc>
              </a:tr>
              <a:tr h="3138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Relaciones con el entorno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FCAEB"/>
                    </a:solidFill>
                  </a:tcPr>
                </a:tc>
              </a:tr>
              <a:tr h="6241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Expectativas de directivos y satisfacción de necesidades locales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FCAEB"/>
                    </a:solidFill>
                  </a:tcPr>
                </a:tc>
              </a:tr>
              <a:tr h="41238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 smtClean="0">
                          <a:effectLst/>
                        </a:rPr>
                        <a:t>PEDAGÓGICA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0FED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Competencias en gestión pedagógica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0FEDA"/>
                    </a:solidFill>
                  </a:tcPr>
                </a:tc>
              </a:tr>
              <a:tr h="3138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Desempeño académico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0FEDA"/>
                    </a:solidFill>
                  </a:tcPr>
                </a:tc>
              </a:tr>
              <a:tr h="3138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Seguimiento </a:t>
                      </a:r>
                      <a:r>
                        <a:rPr lang="es-CO" sz="1500" u="none" strike="noStrike" dirty="0" smtClean="0">
                          <a:effectLst/>
                        </a:rPr>
                        <a:t>académico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A0FEDA"/>
                    </a:solidFill>
                  </a:tcPr>
                </a:tc>
              </a:tr>
              <a:tr h="3138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 smtClean="0">
                          <a:effectLst/>
                        </a:rPr>
                        <a:t>TECNOLÓGICA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90FE8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Competencias técnicas 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90FE8A"/>
                    </a:solidFill>
                  </a:tcPr>
                </a:tc>
              </a:tr>
              <a:tr h="41238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Recursos tecnológicos y de infraestructura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90FE8A"/>
                    </a:solidFill>
                  </a:tcPr>
                </a:tc>
              </a:tr>
              <a:tr h="46902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500" b="1" u="none" strike="noStrike" dirty="0" smtClean="0">
                          <a:effectLst/>
                        </a:rPr>
                        <a:t>COMUNITARIA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FFFF75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Presencia Cultura </a:t>
                      </a:r>
                      <a:r>
                        <a:rPr lang="es-CO" sz="1500" u="none" strike="noStrike" dirty="0" err="1">
                          <a:effectLst/>
                        </a:rPr>
                        <a:t>Sikuani</a:t>
                      </a:r>
                      <a:r>
                        <a:rPr lang="es-CO" sz="1500" u="none" strike="noStrike" dirty="0">
                          <a:effectLst/>
                        </a:rPr>
                        <a:t> en procesos pedagógicos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FFFF75"/>
                    </a:solidFill>
                  </a:tcPr>
                </a:tc>
              </a:tr>
              <a:tr h="20938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Accesibilidad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FFFF75"/>
                    </a:solidFill>
                  </a:tcPr>
                </a:tc>
              </a:tr>
              <a:tr h="31388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fontAlgn="ctr">
                        <a:buFont typeface="Wingdings" pitchFamily="2" charset="2"/>
                        <a:buChar char="ü"/>
                      </a:pPr>
                      <a:r>
                        <a:rPr lang="es-CO" sz="1500" u="none" strike="noStrike" dirty="0">
                          <a:effectLst/>
                        </a:rPr>
                        <a:t>Proyección a la comunidad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4" marR="7184" marT="7184" marB="0" anchor="ctr">
                    <a:solidFill>
                      <a:srgbClr val="FFFF75"/>
                    </a:solidFill>
                  </a:tcPr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6732242" y="1552633"/>
            <a:ext cx="615553" cy="51845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70C0"/>
                </a:solidFill>
              </a:rPr>
              <a:t>INDICADORES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83900" y="1518849"/>
            <a:ext cx="615553" cy="518457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70C0"/>
                </a:solidFill>
              </a:rPr>
              <a:t>ESCALA DE MEDICIÓN (1 a 5)*</a:t>
            </a:r>
            <a:endParaRPr lang="es-CO" b="1" dirty="0">
              <a:solidFill>
                <a:srgbClr val="0070C0"/>
              </a:solidFill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7447379" y="3455715"/>
            <a:ext cx="795084" cy="795084"/>
            <a:chOff x="288289" y="1762132"/>
            <a:chExt cx="795084" cy="795084"/>
          </a:xfrm>
          <a:solidFill>
            <a:srgbClr val="0070C0"/>
          </a:solidFill>
        </p:grpSpPr>
        <p:sp>
          <p:nvSpPr>
            <p:cNvPr id="15" name="14 Más"/>
            <p:cNvSpPr/>
            <p:nvPr/>
          </p:nvSpPr>
          <p:spPr>
            <a:xfrm>
              <a:off x="288289" y="1762132"/>
              <a:ext cx="795084" cy="795084"/>
            </a:xfrm>
            <a:prstGeom prst="mathPlus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Más 4"/>
            <p:cNvSpPr/>
            <p:nvPr/>
          </p:nvSpPr>
          <p:spPr>
            <a:xfrm>
              <a:off x="393677" y="2066172"/>
              <a:ext cx="584308" cy="1870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800" kern="1200"/>
            </a:p>
          </p:txBody>
        </p:sp>
      </p:grpSp>
      <p:pic>
        <p:nvPicPr>
          <p:cNvPr id="17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5" y="1888"/>
            <a:ext cx="994387" cy="10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8797" y="6444044"/>
            <a:ext cx="511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 smtClean="0"/>
              <a:t>* Métrica de Evaluación sugerida por Claudia Urrea 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3705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896</Words>
  <Application>Microsoft Office PowerPoint</Application>
  <PresentationFormat>Presentación en pantalla (4:3)</PresentationFormat>
  <Paragraphs>126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Andrea</cp:lastModifiedBy>
  <cp:revision>248</cp:revision>
  <dcterms:created xsi:type="dcterms:W3CDTF">2011-01-19T22:52:37Z</dcterms:created>
  <dcterms:modified xsi:type="dcterms:W3CDTF">2011-07-06T12:50:58Z</dcterms:modified>
</cp:coreProperties>
</file>