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77" r:id="rId2"/>
    <p:sldId id="317" r:id="rId3"/>
    <p:sldId id="278" r:id="rId4"/>
    <p:sldId id="306" r:id="rId5"/>
    <p:sldId id="258" r:id="rId6"/>
    <p:sldId id="307" r:id="rId7"/>
    <p:sldId id="308" r:id="rId8"/>
    <p:sldId id="310" r:id="rId9"/>
    <p:sldId id="315" r:id="rId10"/>
    <p:sldId id="314" r:id="rId11"/>
    <p:sldId id="311" r:id="rId12"/>
    <p:sldId id="263" r:id="rId13"/>
    <p:sldId id="316" r:id="rId14"/>
    <p:sldId id="322" r:id="rId15"/>
    <p:sldId id="319" r:id="rId16"/>
    <p:sldId id="336" r:id="rId17"/>
    <p:sldId id="321" r:id="rId18"/>
    <p:sldId id="323" r:id="rId19"/>
    <p:sldId id="326" r:id="rId20"/>
    <p:sldId id="330" r:id="rId21"/>
    <p:sldId id="325" r:id="rId22"/>
    <p:sldId id="335" r:id="rId23"/>
    <p:sldId id="331" r:id="rId24"/>
    <p:sldId id="339" r:id="rId25"/>
    <p:sldId id="332" r:id="rId26"/>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317"/>
            <p14:sldId id="278"/>
            <p14:sldId id="306"/>
            <p14:sldId id="258"/>
            <p14:sldId id="307"/>
            <p14:sldId id="308"/>
            <p14:sldId id="310"/>
            <p14:sldId id="315"/>
            <p14:sldId id="314"/>
            <p14:sldId id="311"/>
            <p14:sldId id="263"/>
            <p14:sldId id="316"/>
            <p14:sldId id="322"/>
            <p14:sldId id="319"/>
            <p14:sldId id="336"/>
            <p14:sldId id="321"/>
            <p14:sldId id="323"/>
            <p14:sldId id="326"/>
            <p14:sldId id="330"/>
            <p14:sldId id="325"/>
            <p14:sldId id="335"/>
            <p14:sldId id="331"/>
            <p14:sldId id="339"/>
            <p14:sldId id="332"/>
          </p14:sldIdLst>
        </p14:section>
        <p14:section name="Cree su presentación" id="{16378913-E5ED-4281-BAF5-F1F938CB0BED}">
          <p14:sldIdLst/>
        </p14:section>
        <p14:section name="Enriquezca su presentación" id="{E2D565D1-BA5E-44E6-A40E-50A644912248}">
          <p14:sldIdLst/>
        </p14:section>
        <p14:section name="Entregue su presentación" id="{71D59651-8EFA-4415-9623-98B4C4A8699C}">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6D9"/>
    <a:srgbClr val="FCBAE9"/>
    <a:srgbClr val="F1EF9B"/>
    <a:srgbClr val="FFD85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44" d="100"/>
          <a:sy n="44" d="100"/>
        </p:scale>
        <p:origin x="-756" y="-12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12/17/2009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82801408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3</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4</a:t>
            </a:fld>
            <a:endParaRPr lang="es-ES"/>
          </a:p>
        </p:txBody>
      </p:sp>
    </p:spTree>
    <p:extLst>
      <p:ext uri="{BB962C8B-B14F-4D97-AF65-F5344CB8AC3E}">
        <p14:creationId xmlns:p14="http://schemas.microsoft.com/office/powerpoint/2010/main" val="168165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13</a:t>
            </a:fld>
            <a:endParaRPr lang="es-ES"/>
          </a:p>
        </p:txBody>
      </p:sp>
    </p:spTree>
    <p:extLst>
      <p:ext uri="{BB962C8B-B14F-4D97-AF65-F5344CB8AC3E}">
        <p14:creationId xmlns:p14="http://schemas.microsoft.com/office/powerpoint/2010/main" val="75870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15</a:t>
            </a:fld>
            <a:endParaRPr lang="es-ES"/>
          </a:p>
        </p:txBody>
      </p:sp>
    </p:spTree>
    <p:extLst>
      <p:ext uri="{BB962C8B-B14F-4D97-AF65-F5344CB8AC3E}">
        <p14:creationId xmlns:p14="http://schemas.microsoft.com/office/powerpoint/2010/main" val="1258021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188" y="2132856"/>
            <a:ext cx="7239000" cy="1828800"/>
          </a:xfrm>
        </p:spPr>
        <p:txBody>
          <a:bodyPr>
            <a:normAutofit/>
          </a:bodyPr>
          <a:lstStyle/>
          <a:p>
            <a:pPr algn="l"/>
            <a:r>
              <a:rPr lang="es-ES" sz="2400" b="0" dirty="0" smtClean="0">
                <a:solidFill>
                  <a:srgbClr val="262626"/>
                </a:solidFill>
              </a:rPr>
              <a:t/>
            </a:r>
            <a:br>
              <a:rPr lang="es-ES" sz="2400" b="0" dirty="0" smtClean="0">
                <a:solidFill>
                  <a:srgbClr val="262626"/>
                </a:solidFill>
              </a:rPr>
            </a:br>
            <a:r>
              <a:rPr lang="es-ES" sz="5600" b="0" dirty="0" smtClean="0">
                <a:solidFill>
                  <a:prstClr val="white"/>
                </a:solidFill>
              </a:rPr>
              <a:t>Educación Inclusiva</a:t>
            </a:r>
            <a:endParaRPr lang="es-ES" sz="5600" b="0" dirty="0"/>
          </a:p>
        </p:txBody>
      </p:sp>
      <p:sp>
        <p:nvSpPr>
          <p:cNvPr id="2" name="1 CuadroTexto"/>
          <p:cNvSpPr txBox="1"/>
          <p:nvPr/>
        </p:nvSpPr>
        <p:spPr>
          <a:xfrm>
            <a:off x="1691680" y="4004185"/>
            <a:ext cx="6012160" cy="707886"/>
          </a:xfrm>
          <a:prstGeom prst="rect">
            <a:avLst/>
          </a:prstGeom>
          <a:noFill/>
        </p:spPr>
        <p:txBody>
          <a:bodyPr wrap="square" rtlCol="0">
            <a:spAutoFit/>
          </a:bodyPr>
          <a:lstStyle/>
          <a:p>
            <a:r>
              <a:rPr lang="es-ES_tradnl" sz="4000" dirty="0" smtClean="0">
                <a:solidFill>
                  <a:schemeClr val="bg1"/>
                </a:solidFill>
              </a:rPr>
              <a:t>Paraguay Educa</a:t>
            </a:r>
            <a:endParaRPr lang="es-ES" sz="4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li\Pictures\para power\AULA ESPECIAL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6200000">
            <a:off x="1463741" y="-772297"/>
            <a:ext cx="6192688" cy="8258577"/>
          </a:xfrm>
          <a:prstGeom prst="rect">
            <a:avLst/>
          </a:prstGeom>
          <a:noFill/>
          <a:ln w="85725">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77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0999" y="1"/>
            <a:ext cx="2678833" cy="838200"/>
          </a:xfrm>
        </p:spPr>
        <p:txBody>
          <a:bodyPr>
            <a:normAutofit/>
          </a:bodyPr>
          <a:lstStyle/>
          <a:p>
            <a:r>
              <a:rPr lang="es-ES_tradnl" sz="4000" b="1" dirty="0" smtClean="0"/>
              <a:t>AGOSTO…</a:t>
            </a:r>
            <a:endParaRPr lang="es-ES" sz="4000" b="1"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1109721">
            <a:off x="286514" y="1716372"/>
            <a:ext cx="4354218" cy="4411173"/>
          </a:xfrm>
          <a:prstGeom prst="rect">
            <a:avLst/>
          </a:prstGeom>
          <a:noFill/>
          <a:ln w="857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228456" y="1429325"/>
            <a:ext cx="3888431" cy="5078313"/>
          </a:xfrm>
          <a:prstGeom prst="rect">
            <a:avLst/>
          </a:prstGeom>
          <a:noFill/>
        </p:spPr>
        <p:txBody>
          <a:bodyPr wrap="square" rtlCol="0">
            <a:spAutoFit/>
          </a:bodyPr>
          <a:lstStyle/>
          <a:p>
            <a:pPr algn="ctr"/>
            <a:r>
              <a:rPr lang="es-ES_tradnl" sz="2800" dirty="0" smtClean="0"/>
              <a:t>Se realizó una alianza con la </a:t>
            </a:r>
            <a:r>
              <a:rPr lang="es-ES_tradnl" sz="2800" dirty="0" smtClean="0"/>
              <a:t>Dirección General de Educación Inclusiva </a:t>
            </a:r>
            <a:r>
              <a:rPr lang="es-ES_tradnl" sz="2800" dirty="0" smtClean="0"/>
              <a:t>para la realización de </a:t>
            </a:r>
            <a:r>
              <a:rPr lang="es-ES_tradnl" sz="4400" b="1" dirty="0" smtClean="0">
                <a:solidFill>
                  <a:srgbClr val="92D050"/>
                </a:solidFill>
              </a:rPr>
              <a:t>capacitaciones</a:t>
            </a:r>
            <a:r>
              <a:rPr lang="es-ES_tradnl" sz="2800" dirty="0" smtClean="0"/>
              <a:t> en conjunto,  para lograr que se introduzcan actividades del </a:t>
            </a:r>
            <a:r>
              <a:rPr lang="es-ES_tradnl" sz="2800" dirty="0"/>
              <a:t>E</a:t>
            </a:r>
            <a:r>
              <a:rPr lang="es-ES_tradnl" sz="2800" dirty="0" smtClean="0"/>
              <a:t>ntorno Sugar en los planeamientos del aula.</a:t>
            </a:r>
          </a:p>
          <a:p>
            <a:pPr algn="ctr"/>
            <a:endParaRPr lang="es-ES_tradnl" sz="2800" dirty="0"/>
          </a:p>
        </p:txBody>
      </p:sp>
    </p:spTree>
    <p:extLst>
      <p:ext uri="{BB962C8B-B14F-4D97-AF65-F5344CB8AC3E}">
        <p14:creationId xmlns:p14="http://schemas.microsoft.com/office/powerpoint/2010/main" val="158127272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a:solidFill>
                  <a:srgbClr val="2A7A9E">
                    <a:alpha val="40000"/>
                  </a:srgbClr>
                </a:solidFill>
                <a:cs typeface="Arial" pitchFamily="34" charset="0"/>
              </a:rPr>
              <a:t>2</a:t>
            </a:r>
          </a:p>
        </p:txBody>
      </p:sp>
      <p:sp>
        <p:nvSpPr>
          <p:cNvPr id="9" name="Title 8"/>
          <p:cNvSpPr>
            <a:spLocks noGrp="1"/>
          </p:cNvSpPr>
          <p:nvPr>
            <p:ph type="title"/>
          </p:nvPr>
        </p:nvSpPr>
        <p:spPr>
          <a:xfrm>
            <a:off x="3059832" y="2269822"/>
            <a:ext cx="5867400" cy="1970046"/>
          </a:xfrm>
        </p:spPr>
        <p:txBody>
          <a:bodyPr>
            <a:noAutofit/>
          </a:bodyPr>
          <a:lstStyle/>
          <a:p>
            <a:pPr lvl="0" algn="ctr">
              <a:spcBef>
                <a:spcPts val="0"/>
              </a:spcBef>
            </a:pPr>
            <a:r>
              <a:rPr lang="es-ES_tradnl" sz="4000" cap="none" dirty="0" smtClean="0">
                <a:solidFill>
                  <a:prstClr val="black">
                    <a:lumMod val="85000"/>
                    <a:lumOff val="15000"/>
                  </a:prstClr>
                </a:solidFill>
                <a:ea typeface="+mn-ea"/>
                <a:cs typeface="+mn-cs"/>
              </a:rPr>
              <a:t>OBJETIVO 2</a:t>
            </a:r>
            <a:br>
              <a:rPr lang="es-ES_tradnl" sz="4000" cap="none" dirty="0" smtClean="0">
                <a:solidFill>
                  <a:prstClr val="black">
                    <a:lumMod val="85000"/>
                    <a:lumOff val="15000"/>
                  </a:prstClr>
                </a:solidFill>
                <a:ea typeface="+mn-ea"/>
                <a:cs typeface="+mn-cs"/>
              </a:rPr>
            </a:br>
            <a:r>
              <a:rPr lang="es-ES_tradnl" sz="3600" b="0" cap="none" dirty="0" smtClean="0">
                <a:solidFill>
                  <a:prstClr val="black">
                    <a:lumMod val="85000"/>
                    <a:lumOff val="15000"/>
                  </a:prstClr>
                </a:solidFill>
                <a:ea typeface="+mn-ea"/>
                <a:cs typeface="+mn-cs"/>
              </a:rPr>
              <a:t>Lograr que los niños con discapacidades incluidos en aulas regulares, utilicen la XO como «prótesis cognitiva» en sus escuelas</a:t>
            </a:r>
            <a:r>
              <a:rPr lang="es-ES_tradnl" sz="4000" b="0" cap="none" dirty="0" smtClean="0">
                <a:solidFill>
                  <a:prstClr val="black">
                    <a:lumMod val="85000"/>
                    <a:lumOff val="15000"/>
                  </a:prstClr>
                </a:solidFill>
                <a:ea typeface="+mn-ea"/>
                <a:cs typeface="+mn-cs"/>
              </a:rPr>
              <a:t>. </a:t>
            </a:r>
            <a:endParaRPr lang="es-ES" sz="4000" b="0" cap="none" dirty="0">
              <a:solidFill>
                <a:prstClr val="black">
                  <a:lumMod val="50000"/>
                  <a:lumOff val="50000"/>
                </a:prstClr>
              </a:solidFill>
              <a:ea typeface="+mn-ea"/>
              <a:cs typeface="+mn-cs"/>
            </a:endParaRPr>
          </a:p>
        </p:txBody>
      </p:sp>
      <p:sp>
        <p:nvSpPr>
          <p:cNvPr id="11" name="10 CuadroTexto"/>
          <p:cNvSpPr txBox="1"/>
          <p:nvPr/>
        </p:nvSpPr>
        <p:spPr>
          <a:xfrm rot="21265054">
            <a:off x="67444" y="5016281"/>
            <a:ext cx="3542993" cy="830997"/>
          </a:xfrm>
          <a:prstGeom prst="rect">
            <a:avLst/>
          </a:prstGeom>
          <a:noFill/>
        </p:spPr>
        <p:txBody>
          <a:bodyPr wrap="square" rtlCol="0">
            <a:spAutoFit/>
          </a:bodyPr>
          <a:lstStyle/>
          <a:p>
            <a:r>
              <a:rPr lang="es-ES_tradnl" sz="4800" b="1" dirty="0" smtClean="0">
                <a:solidFill>
                  <a:schemeClr val="accent6">
                    <a:lumMod val="75000"/>
                  </a:schemeClr>
                </a:solidFill>
              </a:rPr>
              <a:t>setiembre…</a:t>
            </a:r>
            <a:endParaRPr lang="es-ES" sz="4800" b="1" dirty="0">
              <a:solidFill>
                <a:schemeClr val="accent6">
                  <a:lumMod val="75000"/>
                </a:schemeClr>
              </a:solidFill>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li\Pictures\afiche del ta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12" y="-200743"/>
            <a:ext cx="4176788" cy="7029399"/>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47883" y="1585067"/>
            <a:ext cx="4716016" cy="769441"/>
          </a:xfrm>
          <a:prstGeom prst="rect">
            <a:avLst/>
          </a:prstGeom>
          <a:noFill/>
        </p:spPr>
        <p:txBody>
          <a:bodyPr wrap="square" rtlCol="0">
            <a:spAutoFit/>
          </a:bodyPr>
          <a:lstStyle/>
          <a:p>
            <a:pPr algn="ctr"/>
            <a:r>
              <a:rPr lang="es-ES_tradnl" sz="3200" b="1" i="1" dirty="0" smtClean="0">
                <a:solidFill>
                  <a:schemeClr val="accent1"/>
                </a:solidFill>
              </a:rPr>
              <a:t>EXTRACURRICULAR</a:t>
            </a:r>
            <a:r>
              <a:rPr lang="es-ES_tradnl" sz="4400" b="1" dirty="0" smtClean="0">
                <a:solidFill>
                  <a:schemeClr val="accent1"/>
                </a:solidFill>
              </a:rPr>
              <a:t> </a:t>
            </a:r>
            <a:endParaRPr lang="es-ES" sz="4400" b="1" dirty="0">
              <a:solidFill>
                <a:schemeClr val="accent1"/>
              </a:solidFill>
            </a:endParaRPr>
          </a:p>
        </p:txBody>
      </p:sp>
      <p:sp>
        <p:nvSpPr>
          <p:cNvPr id="9" name="8 CuadroTexto"/>
          <p:cNvSpPr txBox="1"/>
          <p:nvPr/>
        </p:nvSpPr>
        <p:spPr>
          <a:xfrm>
            <a:off x="0" y="2564904"/>
            <a:ext cx="4963899" cy="3570208"/>
          </a:xfrm>
          <a:prstGeom prst="rect">
            <a:avLst/>
          </a:prstGeom>
          <a:noFill/>
        </p:spPr>
        <p:txBody>
          <a:bodyPr wrap="square" rtlCol="0">
            <a:spAutoFit/>
          </a:bodyPr>
          <a:lstStyle/>
          <a:p>
            <a:pPr algn="ctr"/>
            <a:r>
              <a:rPr lang="es-ES_tradnl" sz="2400" dirty="0" smtClean="0"/>
              <a:t>Se realizó una alianza con la </a:t>
            </a:r>
            <a:r>
              <a:rPr lang="es-ES_tradnl" sz="2400" dirty="0" smtClean="0"/>
              <a:t>Universidad del Norte consistente en:</a:t>
            </a:r>
            <a:endParaRPr lang="es-ES_tradnl" sz="2400" dirty="0" smtClean="0"/>
          </a:p>
          <a:p>
            <a:pPr algn="just"/>
            <a:endParaRPr lang="es-ES_tradnl" sz="1000" dirty="0" smtClean="0"/>
          </a:p>
          <a:p>
            <a:pPr marL="342900" indent="-342900" algn="just">
              <a:buFont typeface="Wingdings" pitchFamily="2" charset="2"/>
              <a:buChar char="§"/>
            </a:pPr>
            <a:r>
              <a:rPr lang="es-ES_tradnl" sz="2400" dirty="0" smtClean="0"/>
              <a:t>Utilización de un espacio físico  dentro de la Universidad en donde se lleva acabo el Taller.</a:t>
            </a:r>
          </a:p>
          <a:p>
            <a:pPr algn="just"/>
            <a:endParaRPr lang="es-ES_tradnl" sz="2400" dirty="0" smtClean="0"/>
          </a:p>
          <a:p>
            <a:pPr marL="342900" indent="-342900" algn="just">
              <a:buFont typeface="Wingdings" pitchFamily="2" charset="2"/>
              <a:buChar char="§"/>
            </a:pPr>
            <a:r>
              <a:rPr lang="es-ES_tradnl" sz="2400" dirty="0" smtClean="0"/>
              <a:t>Las estudiantes de psicología  deben cubrir  120 </a:t>
            </a:r>
            <a:r>
              <a:rPr lang="es-ES_tradnl" sz="2400" dirty="0" err="1" smtClean="0"/>
              <a:t>hs</a:t>
            </a:r>
            <a:r>
              <a:rPr lang="es-ES_tradnl" sz="2400" dirty="0" smtClean="0"/>
              <a:t> de pasantía en el taller.</a:t>
            </a:r>
            <a:endParaRPr lang="es-ES" sz="2400" dirty="0"/>
          </a:p>
        </p:txBody>
      </p:sp>
      <p:sp>
        <p:nvSpPr>
          <p:cNvPr id="11" name="10 Rectángulo"/>
          <p:cNvSpPr/>
          <p:nvPr/>
        </p:nvSpPr>
        <p:spPr>
          <a:xfrm rot="20948106">
            <a:off x="421099" y="516260"/>
            <a:ext cx="4369581" cy="769441"/>
          </a:xfrm>
          <a:prstGeom prst="rect">
            <a:avLst/>
          </a:prstGeom>
          <a:noFill/>
          <a:ln w="47625">
            <a:solidFill>
              <a:schemeClr val="accent1"/>
            </a:solidFill>
            <a:prstDash val="solid"/>
          </a:ln>
        </p:spPr>
        <p:txBody>
          <a:bodyPr wrap="square">
            <a:spAutoFit/>
          </a:bodyPr>
          <a:lstStyle/>
          <a:p>
            <a:pPr algn="ctr"/>
            <a:r>
              <a:rPr lang="es-ES_tradnl" sz="4400" b="1" dirty="0" smtClean="0">
                <a:solidFill>
                  <a:schemeClr val="accent1"/>
                </a:solidFill>
              </a:rPr>
              <a:t>Centro de apoyo</a:t>
            </a:r>
            <a:endParaRPr lang="es-ES" sz="4400" dirty="0"/>
          </a:p>
        </p:txBody>
      </p:sp>
    </p:spTree>
    <p:extLst>
      <p:ext uri="{BB962C8B-B14F-4D97-AF65-F5344CB8AC3E}">
        <p14:creationId xmlns:p14="http://schemas.microsoft.com/office/powerpoint/2010/main" val="4065616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832518">
            <a:off x="5572261" y="492554"/>
            <a:ext cx="3541884" cy="830997"/>
          </a:xfrm>
          <a:prstGeom prst="rect">
            <a:avLst/>
          </a:prstGeom>
          <a:noFill/>
        </p:spPr>
        <p:txBody>
          <a:bodyPr wrap="square" rtlCol="0">
            <a:spAutoFit/>
          </a:bodyPr>
          <a:lstStyle/>
          <a:p>
            <a:r>
              <a:rPr lang="es-ES_tradnl" sz="4800" b="1" dirty="0">
                <a:solidFill>
                  <a:schemeClr val="accent6">
                    <a:lumMod val="75000"/>
                  </a:schemeClr>
                </a:solidFill>
              </a:rPr>
              <a:t>N</a:t>
            </a:r>
            <a:r>
              <a:rPr lang="es-ES_tradnl" sz="4800" b="1" dirty="0" smtClean="0">
                <a:solidFill>
                  <a:schemeClr val="accent6">
                    <a:lumMod val="75000"/>
                  </a:schemeClr>
                </a:solidFill>
              </a:rPr>
              <a:t>oviembre…</a:t>
            </a:r>
            <a:endParaRPr lang="es-ES" sz="4800" b="1" dirty="0">
              <a:solidFill>
                <a:schemeClr val="accent6">
                  <a:lumMod val="75000"/>
                </a:schemeClr>
              </a:solidFill>
            </a:endParaRPr>
          </a:p>
        </p:txBody>
      </p:sp>
      <p:sp>
        <p:nvSpPr>
          <p:cNvPr id="5" name="4 CuadroTexto"/>
          <p:cNvSpPr txBox="1"/>
          <p:nvPr/>
        </p:nvSpPr>
        <p:spPr>
          <a:xfrm>
            <a:off x="29952" y="5785844"/>
            <a:ext cx="8934535" cy="1107996"/>
          </a:xfrm>
          <a:prstGeom prst="rect">
            <a:avLst/>
          </a:prstGeom>
          <a:noFill/>
        </p:spPr>
        <p:txBody>
          <a:bodyPr wrap="square" rtlCol="0">
            <a:spAutoFit/>
          </a:bodyPr>
          <a:lstStyle/>
          <a:p>
            <a:r>
              <a:rPr lang="es-ES_tradnl" sz="6600" b="1" dirty="0" smtClean="0"/>
              <a:t>   </a:t>
            </a:r>
            <a:r>
              <a:rPr lang="es-ES_tradnl" sz="4800" b="1" dirty="0" smtClean="0"/>
              <a:t>Centro </a:t>
            </a:r>
            <a:r>
              <a:rPr lang="es-ES_tradnl" sz="4800" b="1" dirty="0"/>
              <a:t>P</a:t>
            </a:r>
            <a:r>
              <a:rPr lang="es-ES_tradnl" sz="4800" b="1" dirty="0" smtClean="0"/>
              <a:t>edagógico en </a:t>
            </a:r>
            <a:r>
              <a:rPr lang="es-ES_tradnl" sz="4800" b="1" dirty="0" smtClean="0"/>
              <a:t>Cabañas</a:t>
            </a:r>
            <a:endParaRPr lang="es-ES" sz="4800" b="1" dirty="0"/>
          </a:p>
        </p:txBody>
      </p:sp>
      <p:sp>
        <p:nvSpPr>
          <p:cNvPr id="7" name="6 CuadroTexto"/>
          <p:cNvSpPr txBox="1"/>
          <p:nvPr/>
        </p:nvSpPr>
        <p:spPr>
          <a:xfrm>
            <a:off x="1115616" y="1605515"/>
            <a:ext cx="7157392" cy="1200329"/>
          </a:xfrm>
          <a:prstGeom prst="rect">
            <a:avLst/>
          </a:prstGeom>
          <a:noFill/>
        </p:spPr>
        <p:txBody>
          <a:bodyPr wrap="square" rtlCol="0">
            <a:spAutoFit/>
          </a:bodyPr>
          <a:lstStyle/>
          <a:p>
            <a:pPr algn="ctr"/>
            <a:r>
              <a:rPr lang="es-ES_tradnl" sz="2400" b="1" dirty="0" smtClean="0"/>
              <a:t>LUGAR:    </a:t>
            </a:r>
            <a:r>
              <a:rPr lang="es-ES_tradnl" sz="2400" b="1" dirty="0" smtClean="0"/>
              <a:t>SALÓN </a:t>
            </a:r>
            <a:r>
              <a:rPr lang="es-ES_tradnl" sz="2400" b="1" dirty="0" smtClean="0"/>
              <a:t>COMUNITARIO DE CABAÑAS</a:t>
            </a:r>
          </a:p>
          <a:p>
            <a:pPr algn="ctr"/>
            <a:r>
              <a:rPr lang="es-ES_tradnl" sz="2400" b="1" dirty="0" smtClean="0"/>
              <a:t>CANTIDAD DE ALUMNOS:  15</a:t>
            </a:r>
          </a:p>
          <a:p>
            <a:pPr algn="ctr"/>
            <a:r>
              <a:rPr lang="es-ES_tradnl" sz="2400" b="1" dirty="0" smtClean="0"/>
              <a:t>MIERCOLES, JUEVES Y VIERNES DE 14:00 A 16:00hs</a:t>
            </a:r>
            <a:r>
              <a:rPr lang="es-ES_tradnl" dirty="0" smtClean="0"/>
              <a:t>.</a:t>
            </a:r>
            <a:endParaRPr lang="es-E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3" y="2904967"/>
            <a:ext cx="9114047" cy="288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1523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507"/>
            <a:ext cx="6381328"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3167" y="114006"/>
            <a:ext cx="5393773" cy="1077218"/>
          </a:xfrm>
          <a:prstGeom prst="rect">
            <a:avLst/>
          </a:prstGeom>
          <a:noFill/>
        </p:spPr>
        <p:txBody>
          <a:bodyPr wrap="square" rtlCol="0">
            <a:spAutoFit/>
          </a:bodyPr>
          <a:lstStyle/>
          <a:p>
            <a:pPr algn="ctr"/>
            <a:r>
              <a:rPr lang="es-ES_tradnl" sz="3200" b="1" dirty="0" smtClean="0"/>
              <a:t>OBJETIVOS DEL CENTRO DE APOYO PEDAGOGICO </a:t>
            </a:r>
            <a:endParaRPr lang="es-ES" sz="3200" b="1" dirty="0"/>
          </a:p>
        </p:txBody>
      </p:sp>
      <p:sp>
        <p:nvSpPr>
          <p:cNvPr id="6" name="5 CuadroTexto"/>
          <p:cNvSpPr txBox="1"/>
          <p:nvPr/>
        </p:nvSpPr>
        <p:spPr>
          <a:xfrm>
            <a:off x="1011254" y="3074370"/>
            <a:ext cx="3364870" cy="954107"/>
          </a:xfrm>
          <a:prstGeom prst="rect">
            <a:avLst/>
          </a:prstGeom>
          <a:solidFill>
            <a:schemeClr val="accent2">
              <a:lumMod val="60000"/>
              <a:lumOff val="40000"/>
            </a:schemeClr>
          </a:solidFill>
          <a:ln w="47625">
            <a:solidFill>
              <a:schemeClr val="accent2">
                <a:lumMod val="75000"/>
              </a:schemeClr>
            </a:solidFill>
          </a:ln>
        </p:spPr>
        <p:txBody>
          <a:bodyPr wrap="square" rtlCol="0">
            <a:spAutoFit/>
          </a:bodyPr>
          <a:lstStyle/>
          <a:p>
            <a:pPr algn="ctr"/>
            <a:r>
              <a:rPr lang="es-ES_tradnl" sz="2800" dirty="0" smtClean="0"/>
              <a:t>Plan de tratamiento Gratuito</a:t>
            </a:r>
            <a:endParaRPr lang="es-ES" sz="2800" dirty="0"/>
          </a:p>
        </p:txBody>
      </p:sp>
      <p:sp>
        <p:nvSpPr>
          <p:cNvPr id="7" name="6 CuadroTexto"/>
          <p:cNvSpPr txBox="1"/>
          <p:nvPr/>
        </p:nvSpPr>
        <p:spPr>
          <a:xfrm>
            <a:off x="429399" y="4810270"/>
            <a:ext cx="4569110" cy="1384995"/>
          </a:xfrm>
          <a:prstGeom prst="rect">
            <a:avLst/>
          </a:prstGeom>
          <a:solidFill>
            <a:schemeClr val="accent5">
              <a:lumMod val="40000"/>
              <a:lumOff val="60000"/>
            </a:schemeClr>
          </a:solidFill>
          <a:ln w="47625">
            <a:solidFill>
              <a:schemeClr val="accent5">
                <a:lumMod val="75000"/>
              </a:schemeClr>
            </a:solidFill>
          </a:ln>
        </p:spPr>
        <p:txBody>
          <a:bodyPr wrap="square" rtlCol="0">
            <a:spAutoFit/>
          </a:bodyPr>
          <a:lstStyle/>
          <a:p>
            <a:pPr algn="ctr"/>
            <a:r>
              <a:rPr lang="es-ES_tradnl" sz="2800" dirty="0" smtClean="0"/>
              <a:t>Informe para la maestra con sugerencias de actividades de Sugar adecuadas para el niño </a:t>
            </a:r>
            <a:endParaRPr lang="es-ES" sz="2800" dirty="0"/>
          </a:p>
        </p:txBody>
      </p:sp>
      <p:sp>
        <p:nvSpPr>
          <p:cNvPr id="5" name="4 CuadroTexto"/>
          <p:cNvSpPr txBox="1"/>
          <p:nvPr/>
        </p:nvSpPr>
        <p:spPr>
          <a:xfrm>
            <a:off x="791237" y="1268760"/>
            <a:ext cx="3757600" cy="954107"/>
          </a:xfrm>
          <a:prstGeom prst="rect">
            <a:avLst/>
          </a:prstGeom>
          <a:solidFill>
            <a:srgbClr val="F1EF9B"/>
          </a:solidFill>
          <a:ln w="47625">
            <a:solidFill>
              <a:srgbClr val="FFC000"/>
            </a:solidFill>
          </a:ln>
        </p:spPr>
        <p:txBody>
          <a:bodyPr wrap="square" rtlCol="0">
            <a:spAutoFit/>
          </a:bodyPr>
          <a:lstStyle/>
          <a:p>
            <a:pPr algn="ctr"/>
            <a:r>
              <a:rPr lang="es-ES_tradnl" sz="2800" dirty="0" smtClean="0"/>
              <a:t>Ofrecer una evaluación Psicopedagógica</a:t>
            </a:r>
            <a:endParaRPr lang="es-ES" sz="2800" dirty="0"/>
          </a:p>
        </p:txBody>
      </p:sp>
      <p:sp>
        <p:nvSpPr>
          <p:cNvPr id="9" name="8 Flecha abajo"/>
          <p:cNvSpPr/>
          <p:nvPr/>
        </p:nvSpPr>
        <p:spPr>
          <a:xfrm>
            <a:off x="2201985" y="2222867"/>
            <a:ext cx="936104" cy="630070"/>
          </a:xfrm>
          <a:prstGeom prst="downArrow">
            <a:avLst/>
          </a:prstGeom>
          <a:solidFill>
            <a:srgbClr val="FA86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31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01985" y="4028477"/>
            <a:ext cx="102393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656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1070989"/>
            <a:ext cx="6984776" cy="584775"/>
          </a:xfrm>
          <a:prstGeom prst="rect">
            <a:avLst/>
          </a:prstGeom>
          <a:noFill/>
        </p:spPr>
        <p:txBody>
          <a:bodyPr wrap="square" rtlCol="0">
            <a:spAutoFit/>
          </a:bodyPr>
          <a:lstStyle/>
          <a:p>
            <a:pPr algn="ctr"/>
            <a:r>
              <a:rPr lang="es-ES_tradnl" sz="2400" b="1" dirty="0" smtClean="0"/>
              <a:t> </a:t>
            </a:r>
            <a:r>
              <a:rPr lang="es-ES_tradnl" sz="3200" b="1" dirty="0" smtClean="0"/>
              <a:t>Inclusión de Niños a Aulas Regulares</a:t>
            </a:r>
            <a:endParaRPr lang="es-ES" sz="3200" b="1" dirty="0"/>
          </a:p>
        </p:txBody>
      </p:sp>
      <p:sp>
        <p:nvSpPr>
          <p:cNvPr id="7" name="6 CuadroTexto"/>
          <p:cNvSpPr txBox="1"/>
          <p:nvPr/>
        </p:nvSpPr>
        <p:spPr>
          <a:xfrm>
            <a:off x="467544" y="2629651"/>
            <a:ext cx="3099522" cy="2677656"/>
          </a:xfrm>
          <a:prstGeom prst="rect">
            <a:avLst/>
          </a:prstGeom>
          <a:solidFill>
            <a:srgbClr val="FCBAE9"/>
          </a:solidFill>
        </p:spPr>
        <p:txBody>
          <a:bodyPr wrap="square" rtlCol="0">
            <a:spAutoFit/>
          </a:bodyPr>
          <a:lstStyle/>
          <a:p>
            <a:pPr algn="ctr"/>
            <a:endParaRPr lang="es-ES_tradnl" sz="2800" b="1" dirty="0" smtClean="0"/>
          </a:p>
          <a:p>
            <a:pPr algn="ctr"/>
            <a:r>
              <a:rPr lang="es-ES_tradnl" sz="2800" b="1" dirty="0" smtClean="0"/>
              <a:t>Niños del Centro de apoyo a alumnos con </a:t>
            </a:r>
            <a:r>
              <a:rPr lang="es-ES_tradnl" sz="2800" b="1" dirty="0" smtClean="0"/>
              <a:t>Discapacidades.</a:t>
            </a:r>
            <a:endParaRPr lang="es-ES_tradnl" sz="2800" b="1" dirty="0" smtClean="0"/>
          </a:p>
          <a:p>
            <a:pPr algn="ctr"/>
            <a:endParaRPr lang="es-ES" sz="2800" dirty="0"/>
          </a:p>
        </p:txBody>
      </p:sp>
      <p:sp>
        <p:nvSpPr>
          <p:cNvPr id="8" name="7 Elipse"/>
          <p:cNvSpPr/>
          <p:nvPr/>
        </p:nvSpPr>
        <p:spPr>
          <a:xfrm>
            <a:off x="5364088" y="2456311"/>
            <a:ext cx="3168352" cy="302433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solidFill>
                  <a:schemeClr val="tx1"/>
                </a:solidFill>
              </a:rPr>
              <a:t>Aulas Regulares </a:t>
            </a:r>
            <a:endParaRPr lang="es-ES" sz="2800" b="1" dirty="0">
              <a:solidFill>
                <a:schemeClr val="tx1"/>
              </a:solidFill>
            </a:endParaRPr>
          </a:p>
        </p:txBody>
      </p:sp>
      <p:sp>
        <p:nvSpPr>
          <p:cNvPr id="9" name="8 Flecha derecha"/>
          <p:cNvSpPr/>
          <p:nvPr/>
        </p:nvSpPr>
        <p:spPr>
          <a:xfrm>
            <a:off x="3567065" y="3149317"/>
            <a:ext cx="2301079"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smtClean="0">
                <a:solidFill>
                  <a:schemeClr val="tx1"/>
                </a:solidFill>
              </a:rPr>
              <a:t>inclusión</a:t>
            </a:r>
            <a:endParaRPr lang="es-ES" sz="3200" b="1" dirty="0">
              <a:solidFill>
                <a:schemeClr val="tx1"/>
              </a:solidFill>
            </a:endParaRPr>
          </a:p>
        </p:txBody>
      </p:sp>
    </p:spTree>
    <p:extLst>
      <p:ext uri="{BB962C8B-B14F-4D97-AF65-F5344CB8AC3E}">
        <p14:creationId xmlns:p14="http://schemas.microsoft.com/office/powerpoint/2010/main" val="1466080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83" y="2649835"/>
            <a:ext cx="8063971"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05677" y="1196752"/>
            <a:ext cx="7632385" cy="1015663"/>
          </a:xfrm>
          <a:prstGeom prst="rect">
            <a:avLst/>
          </a:prstGeom>
          <a:noFill/>
        </p:spPr>
        <p:txBody>
          <a:bodyPr wrap="square" rtlCol="0">
            <a:spAutoFit/>
          </a:bodyPr>
          <a:lstStyle/>
          <a:p>
            <a:pPr algn="ctr"/>
            <a:r>
              <a:rPr lang="es-ES_tradnl" b="1" dirty="0" smtClean="0"/>
              <a:t> </a:t>
            </a:r>
            <a:r>
              <a:rPr lang="es-ES_tradnl" sz="4000" b="1" dirty="0" smtClean="0">
                <a:solidFill>
                  <a:schemeClr val="accent2">
                    <a:lumMod val="75000"/>
                  </a:schemeClr>
                </a:solidFill>
              </a:rPr>
              <a:t>DONACION DE UN BUS</a:t>
            </a:r>
            <a:r>
              <a:rPr lang="es-ES_tradnl" sz="4000" b="1" dirty="0" smtClean="0"/>
              <a:t>, </a:t>
            </a:r>
            <a:r>
              <a:rPr lang="es-ES_tradnl" sz="2000" b="1" dirty="0" smtClean="0"/>
              <a:t>PARA ACERCAR A LOS NIÑOS QUE NO PUEDEN LLEGAR HASTA LOS TALLERES</a:t>
            </a:r>
          </a:p>
        </p:txBody>
      </p:sp>
    </p:spTree>
    <p:extLst>
      <p:ext uri="{BB962C8B-B14F-4D97-AF65-F5344CB8AC3E}">
        <p14:creationId xmlns:p14="http://schemas.microsoft.com/office/powerpoint/2010/main" val="3866066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li\Pictures\caacupe\caacupe 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6599040" cy="573325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804248" y="332656"/>
            <a:ext cx="2088232" cy="646331"/>
          </a:xfrm>
          <a:prstGeom prst="rect">
            <a:avLst/>
          </a:prstGeom>
          <a:noFill/>
        </p:spPr>
        <p:txBody>
          <a:bodyPr wrap="square" rtlCol="0">
            <a:spAutoFit/>
          </a:bodyPr>
          <a:lstStyle/>
          <a:p>
            <a:r>
              <a:rPr lang="es-ES_tradnl" sz="3600" b="1" dirty="0" smtClean="0"/>
              <a:t>RODRIGO</a:t>
            </a:r>
            <a:r>
              <a:rPr lang="es-ES_tradnl" dirty="0" smtClean="0"/>
              <a:t> </a:t>
            </a:r>
            <a:endParaRPr lang="es-ES" dirty="0"/>
          </a:p>
        </p:txBody>
      </p:sp>
      <p:sp>
        <p:nvSpPr>
          <p:cNvPr id="4" name="3 CuadroTexto"/>
          <p:cNvSpPr txBox="1"/>
          <p:nvPr/>
        </p:nvSpPr>
        <p:spPr>
          <a:xfrm>
            <a:off x="6678488" y="1208941"/>
            <a:ext cx="2339752" cy="4524315"/>
          </a:xfrm>
          <a:prstGeom prst="rect">
            <a:avLst/>
          </a:prstGeom>
          <a:noFill/>
        </p:spPr>
        <p:txBody>
          <a:bodyPr wrap="square" rtlCol="0">
            <a:spAutoFit/>
          </a:bodyPr>
          <a:lstStyle/>
          <a:p>
            <a:pPr algn="ctr"/>
            <a:r>
              <a:rPr lang="es-ES_tradnl" sz="2400" dirty="0" smtClean="0"/>
              <a:t>12 Años</a:t>
            </a:r>
          </a:p>
          <a:p>
            <a:pPr algn="ctr"/>
            <a:endParaRPr lang="es-ES_tradnl" sz="2400" dirty="0"/>
          </a:p>
          <a:p>
            <a:pPr algn="ctr"/>
            <a:r>
              <a:rPr lang="es-ES_tradnl" sz="2400" dirty="0" smtClean="0"/>
              <a:t>Discapacidad Visual</a:t>
            </a:r>
          </a:p>
          <a:p>
            <a:pPr algn="ctr"/>
            <a:endParaRPr lang="es-ES_tradnl" sz="2400" dirty="0"/>
          </a:p>
          <a:p>
            <a:pPr algn="ctr"/>
            <a:r>
              <a:rPr lang="es-ES_tradnl" sz="2400" dirty="0" smtClean="0"/>
              <a:t>Fue abandonado, vive con su abuela de 98 años</a:t>
            </a:r>
          </a:p>
          <a:p>
            <a:pPr algn="ctr"/>
            <a:endParaRPr lang="es-ES_tradnl" sz="2400" dirty="0"/>
          </a:p>
          <a:p>
            <a:pPr algn="ctr"/>
            <a:r>
              <a:rPr lang="es-ES_tradnl" sz="2400" dirty="0" smtClean="0"/>
              <a:t>No esta escolarizado.</a:t>
            </a:r>
            <a:endParaRPr lang="es-ES" sz="2400" dirty="0"/>
          </a:p>
        </p:txBody>
      </p:sp>
    </p:spTree>
    <p:extLst>
      <p:ext uri="{BB962C8B-B14F-4D97-AF65-F5344CB8AC3E}">
        <p14:creationId xmlns:p14="http://schemas.microsoft.com/office/powerpoint/2010/main" val="26561979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li\Pictures\caacupe\caacupe1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2576" y="0"/>
            <a:ext cx="7362079" cy="6555769"/>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749503" y="476672"/>
            <a:ext cx="2394497" cy="830997"/>
          </a:xfrm>
          <a:prstGeom prst="rect">
            <a:avLst/>
          </a:prstGeom>
          <a:noFill/>
        </p:spPr>
        <p:txBody>
          <a:bodyPr wrap="square" rtlCol="0">
            <a:spAutoFit/>
          </a:bodyPr>
          <a:lstStyle/>
          <a:p>
            <a:r>
              <a:rPr lang="es-ES_tradnl" sz="4800" b="1" dirty="0" smtClean="0"/>
              <a:t>Johanita</a:t>
            </a:r>
            <a:endParaRPr lang="es-ES" sz="4800" b="1" dirty="0"/>
          </a:p>
        </p:txBody>
      </p:sp>
      <p:sp>
        <p:nvSpPr>
          <p:cNvPr id="10" name="9 CuadroTexto"/>
          <p:cNvSpPr txBox="1"/>
          <p:nvPr/>
        </p:nvSpPr>
        <p:spPr>
          <a:xfrm>
            <a:off x="6749503" y="1556792"/>
            <a:ext cx="2394497" cy="4401205"/>
          </a:xfrm>
          <a:prstGeom prst="rect">
            <a:avLst/>
          </a:prstGeom>
          <a:noFill/>
        </p:spPr>
        <p:txBody>
          <a:bodyPr wrap="square" rtlCol="0">
            <a:spAutoFit/>
          </a:bodyPr>
          <a:lstStyle/>
          <a:p>
            <a:pPr algn="ctr"/>
            <a:r>
              <a:rPr lang="es-ES_tradnl" sz="2800" dirty="0" smtClean="0"/>
              <a:t>6 años</a:t>
            </a:r>
          </a:p>
          <a:p>
            <a:pPr algn="ctr"/>
            <a:endParaRPr lang="es-ES_tradnl" sz="2800" dirty="0" smtClean="0"/>
          </a:p>
          <a:p>
            <a:pPr algn="ctr"/>
            <a:r>
              <a:rPr lang="es-ES_tradnl" sz="2800" dirty="0" smtClean="0"/>
              <a:t>Dejo de asistir al aula Especial, por no tener medios económicos, y por no ver resultados</a:t>
            </a:r>
            <a:endParaRPr lang="es-ES" sz="2800" dirty="0"/>
          </a:p>
        </p:txBody>
      </p:sp>
    </p:spTree>
    <p:extLst>
      <p:ext uri="{BB962C8B-B14F-4D97-AF65-F5344CB8AC3E}">
        <p14:creationId xmlns:p14="http://schemas.microsoft.com/office/powerpoint/2010/main" val="238004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86" y="230948"/>
            <a:ext cx="3026923" cy="4320480"/>
          </a:xfrm>
          <a:prstGeom prst="rect">
            <a:avLst/>
          </a:prstGeom>
          <a:noFill/>
          <a:ln w="73025">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283968" y="764704"/>
            <a:ext cx="4680520" cy="4893647"/>
          </a:xfrm>
          <a:prstGeom prst="rect">
            <a:avLst/>
          </a:prstGeom>
        </p:spPr>
        <p:txBody>
          <a:bodyPr wrap="square">
            <a:spAutoFit/>
          </a:bodyPr>
          <a:lstStyle/>
          <a:p>
            <a:pPr algn="ctr"/>
            <a:r>
              <a:rPr lang="es-ES" sz="2400" dirty="0" smtClean="0"/>
              <a:t>Suplen </a:t>
            </a:r>
            <a:r>
              <a:rPr lang="es-ES" sz="2400" dirty="0"/>
              <a:t>o amplifican </a:t>
            </a:r>
            <a:r>
              <a:rPr lang="es-ES" sz="2400" dirty="0" smtClean="0"/>
              <a:t>funciones </a:t>
            </a:r>
            <a:r>
              <a:rPr lang="es-ES" sz="2400" dirty="0"/>
              <a:t>sensoriales, motoras o mentales ausentes o deterioradas</a:t>
            </a:r>
            <a:r>
              <a:rPr lang="es-ES" sz="2400" dirty="0" smtClean="0"/>
              <a:t>.</a:t>
            </a:r>
          </a:p>
          <a:p>
            <a:pPr algn="ctr"/>
            <a:r>
              <a:rPr lang="es-ES" sz="2400" dirty="0" smtClean="0"/>
              <a:t> </a:t>
            </a:r>
            <a:r>
              <a:rPr lang="es-ES" sz="2400" dirty="0"/>
              <a:t>Sabemos que una persona sana </a:t>
            </a:r>
            <a:r>
              <a:rPr lang="es-ES" sz="2400" dirty="0" smtClean="0"/>
              <a:t>tiene la </a:t>
            </a:r>
            <a:r>
              <a:rPr lang="es-ES" sz="2400" dirty="0"/>
              <a:t>capacidad autonómica para valerse por sí </a:t>
            </a:r>
            <a:r>
              <a:rPr lang="es-ES" sz="2400" dirty="0" smtClean="0"/>
              <a:t>misma</a:t>
            </a:r>
          </a:p>
          <a:p>
            <a:pPr algn="ctr"/>
            <a:r>
              <a:rPr lang="es-ES" sz="2400" dirty="0" smtClean="0"/>
              <a:t>Las computadoras brindan </a:t>
            </a:r>
            <a:r>
              <a:rPr lang="es-ES" sz="2400" dirty="0"/>
              <a:t>a las personas </a:t>
            </a:r>
            <a:r>
              <a:rPr lang="es-ES" sz="2400" dirty="0" smtClean="0"/>
              <a:t>las </a:t>
            </a:r>
            <a:r>
              <a:rPr lang="es-ES" sz="2400" dirty="0"/>
              <a:t>"prótesis" que necesitan para tratar de vivir libre y plenamente su vida. </a:t>
            </a:r>
            <a:endParaRPr lang="es-ES" sz="2400" dirty="0" smtClean="0"/>
          </a:p>
          <a:p>
            <a:pPr algn="ctr"/>
            <a:r>
              <a:rPr lang="es-ES" sz="2400" dirty="0" smtClean="0"/>
              <a:t>Estas </a:t>
            </a:r>
            <a:r>
              <a:rPr lang="es-ES" sz="2400" dirty="0"/>
              <a:t>prótesis no son </a:t>
            </a:r>
            <a:r>
              <a:rPr lang="es-ES" sz="2400" dirty="0" smtClean="0"/>
              <a:t>sólo </a:t>
            </a:r>
            <a:r>
              <a:rPr lang="es-ES" sz="2400" dirty="0"/>
              <a:t>las computadoras </a:t>
            </a:r>
            <a:r>
              <a:rPr lang="es-ES" sz="2400" dirty="0" smtClean="0"/>
              <a:t>sino </a:t>
            </a:r>
            <a:r>
              <a:rPr lang="es-ES" sz="2400" dirty="0"/>
              <a:t>también los programas que en ellas se </a:t>
            </a:r>
            <a:r>
              <a:rPr lang="es-ES" sz="2400" dirty="0" smtClean="0"/>
              <a:t>utilizan.</a:t>
            </a:r>
            <a:endParaRPr lang="es-ES" sz="2400" dirty="0"/>
          </a:p>
        </p:txBody>
      </p:sp>
      <p:sp>
        <p:nvSpPr>
          <p:cNvPr id="7" name="6 Rectángulo"/>
          <p:cNvSpPr/>
          <p:nvPr/>
        </p:nvSpPr>
        <p:spPr>
          <a:xfrm rot="21186149">
            <a:off x="183331" y="4788776"/>
            <a:ext cx="4032448" cy="1323439"/>
          </a:xfrm>
          <a:prstGeom prst="rect">
            <a:avLst/>
          </a:prstGeom>
          <a:ln w="85725">
            <a:solidFill>
              <a:schemeClr val="accent6">
                <a:lumMod val="75000"/>
              </a:schemeClr>
            </a:solidFill>
          </a:ln>
        </p:spPr>
        <p:txBody>
          <a:bodyPr wrap="square">
            <a:spAutoFit/>
          </a:bodyPr>
          <a:lstStyle/>
          <a:p>
            <a:pPr algn="ctr"/>
            <a:r>
              <a:rPr lang="es-ES" sz="4000" b="1" dirty="0" smtClean="0"/>
              <a:t>Prótesis </a:t>
            </a:r>
            <a:r>
              <a:rPr lang="es-ES" sz="4000" b="1" dirty="0"/>
              <a:t>mentales </a:t>
            </a:r>
            <a:r>
              <a:rPr lang="es-ES" sz="4000" b="1" dirty="0" smtClean="0"/>
              <a:t>informáticas</a:t>
            </a:r>
            <a:r>
              <a:rPr lang="es-ES" b="1" dirty="0" smtClean="0"/>
              <a:t> </a:t>
            </a:r>
            <a:endParaRPr lang="es-ES" b="1" dirty="0"/>
          </a:p>
        </p:txBody>
      </p:sp>
    </p:spTree>
    <p:extLst>
      <p:ext uri="{BB962C8B-B14F-4D97-AF65-F5344CB8AC3E}">
        <p14:creationId xmlns:p14="http://schemas.microsoft.com/office/powerpoint/2010/main" val="4009654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li\AppData\Local\Temp\IMG00219-20111018-161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228184" y="0"/>
            <a:ext cx="3096344" cy="2985433"/>
          </a:xfrm>
          <a:prstGeom prst="rect">
            <a:avLst/>
          </a:prstGeom>
          <a:noFill/>
        </p:spPr>
        <p:txBody>
          <a:bodyPr wrap="square" rtlCol="0">
            <a:spAutoFit/>
          </a:bodyPr>
          <a:lstStyle/>
          <a:p>
            <a:pPr algn="ctr"/>
            <a:r>
              <a:rPr lang="es-ES_tradnl" sz="6000" b="1" dirty="0" smtClean="0"/>
              <a:t>David</a:t>
            </a:r>
          </a:p>
          <a:p>
            <a:pPr algn="ctr"/>
            <a:r>
              <a:rPr lang="es-ES_tradnl" sz="3200" b="1" dirty="0" smtClean="0"/>
              <a:t>Síndrome </a:t>
            </a:r>
          </a:p>
          <a:p>
            <a:pPr algn="ctr"/>
            <a:r>
              <a:rPr lang="es-ES_tradnl" sz="3200" b="1" dirty="0" smtClean="0"/>
              <a:t>de Down</a:t>
            </a:r>
          </a:p>
          <a:p>
            <a:pPr algn="ctr"/>
            <a:r>
              <a:rPr lang="es-ES_tradnl" sz="3200" b="1" dirty="0" smtClean="0"/>
              <a:t>No </a:t>
            </a:r>
          </a:p>
          <a:p>
            <a:pPr algn="ctr"/>
            <a:r>
              <a:rPr lang="es-ES_tradnl" sz="3200" b="1" dirty="0" smtClean="0"/>
              <a:t>  Escolarizado</a:t>
            </a:r>
            <a:endParaRPr lang="es-ES" sz="3200" b="1" dirty="0"/>
          </a:p>
        </p:txBody>
      </p:sp>
    </p:spTree>
    <p:extLst>
      <p:ext uri="{BB962C8B-B14F-4D97-AF65-F5344CB8AC3E}">
        <p14:creationId xmlns:p14="http://schemas.microsoft.com/office/powerpoint/2010/main" val="588997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4" y="1772816"/>
            <a:ext cx="515306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83968" y="2034713"/>
            <a:ext cx="4464496" cy="3939540"/>
          </a:xfrm>
          <a:prstGeom prst="rect">
            <a:avLst/>
          </a:prstGeom>
          <a:noFill/>
        </p:spPr>
        <p:txBody>
          <a:bodyPr wrap="square" rtlCol="0">
            <a:spAutoFit/>
          </a:bodyPr>
          <a:lstStyle/>
          <a:p>
            <a:pPr lvl="1" algn="ctr"/>
            <a:r>
              <a:rPr lang="es-ES_tradnl" sz="5400" b="1" dirty="0" smtClean="0">
                <a:solidFill>
                  <a:schemeClr val="accent2">
                    <a:lumMod val="75000"/>
                  </a:schemeClr>
                </a:solidFill>
              </a:rPr>
              <a:t>MANUAL</a:t>
            </a:r>
            <a:r>
              <a:rPr lang="es-ES_tradnl" sz="2800" dirty="0" smtClean="0"/>
              <a:t> </a:t>
            </a:r>
          </a:p>
          <a:p>
            <a:pPr lvl="1" algn="ctr"/>
            <a:r>
              <a:rPr lang="es-ES_tradnl" sz="2800" dirty="0" smtClean="0"/>
              <a:t>PARA EL DESARROLLO DE CAPACIDADES A TRAVES DE LAS ACTIVIDADES DEL  ENTORNO SUGAR, PARA INSTRUCTORES DE ALUMNOS CON DISCAPACIDAD.</a:t>
            </a:r>
            <a:endParaRPr lang="es-ES" sz="2800" dirty="0"/>
          </a:p>
        </p:txBody>
      </p:sp>
    </p:spTree>
    <p:extLst>
      <p:ext uri="{BB962C8B-B14F-4D97-AF65-F5344CB8AC3E}">
        <p14:creationId xmlns:p14="http://schemas.microsoft.com/office/powerpoint/2010/main" val="4257080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s-ES_tradnl" sz="2800" dirty="0" smtClean="0"/>
              <a:t>Creación de un software </a:t>
            </a:r>
            <a:r>
              <a:rPr lang="es-ES_tradnl" sz="2800" dirty="0"/>
              <a:t>a</a:t>
            </a:r>
            <a:r>
              <a:rPr lang="es-ES_tradnl" sz="2800" dirty="0" smtClean="0"/>
              <a:t> través del cual pueda generarse un sistema alternativo de comunicación, </a:t>
            </a:r>
            <a:r>
              <a:rPr lang="es-ES_tradnl" sz="2800" dirty="0"/>
              <a:t>a</a:t>
            </a:r>
            <a:r>
              <a:rPr lang="es-ES_tradnl" sz="2800" dirty="0" smtClean="0"/>
              <a:t>ctuando este como prótesis para niños con parálisis cerebral.</a:t>
            </a:r>
            <a:endParaRPr lang="es-ES" sz="2800" dirty="0"/>
          </a:p>
        </p:txBody>
      </p:sp>
      <p:sp>
        <p:nvSpPr>
          <p:cNvPr id="5" name="4 Marcador de texto"/>
          <p:cNvSpPr>
            <a:spLocks noGrp="1"/>
          </p:cNvSpPr>
          <p:nvPr>
            <p:ph type="body" sz="quarter" idx="14"/>
          </p:nvPr>
        </p:nvSpPr>
        <p:spPr>
          <a:xfrm>
            <a:off x="3275856" y="404664"/>
            <a:ext cx="5563344" cy="459964"/>
          </a:xfrm>
        </p:spPr>
        <p:txBody>
          <a:bodyPr>
            <a:noAutofit/>
          </a:bodyPr>
          <a:lstStyle/>
          <a:p>
            <a:r>
              <a:rPr lang="es-ES_tradnl" sz="3200" dirty="0" smtClean="0">
                <a:solidFill>
                  <a:schemeClr val="tx1"/>
                </a:solidFill>
                <a:latin typeface="+mn-lt"/>
              </a:rPr>
              <a:t>Comunicación aumentativa</a:t>
            </a:r>
            <a:endParaRPr lang="es-ES" sz="3200" dirty="0">
              <a:solidFill>
                <a:schemeClr val="tx1"/>
              </a:solidFill>
              <a:latin typeface="+mn-lt"/>
            </a:endParaRPr>
          </a:p>
        </p:txBody>
      </p:sp>
    </p:spTree>
    <p:extLst>
      <p:ext uri="{BB962C8B-B14F-4D97-AF65-F5344CB8AC3E}">
        <p14:creationId xmlns:p14="http://schemas.microsoft.com/office/powerpoint/2010/main" val="350896692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li\AppData\Local\Temp\2710201148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li\AppData\Local\Temp\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657312">
            <a:off x="263761" y="386369"/>
            <a:ext cx="3182986" cy="2387239"/>
          </a:xfrm>
          <a:prstGeom prst="rect">
            <a:avLst/>
          </a:prstGeom>
          <a:noFill/>
          <a:ln w="7302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4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1428"/>
            <a:ext cx="2390376" cy="1956638"/>
          </a:xfrm>
          <a:prstGeom prst="rect">
            <a:avLst/>
          </a:prstGeom>
          <a:noFill/>
          <a:ln w="603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991428"/>
            <a:ext cx="1956638" cy="1956638"/>
          </a:xfrm>
          <a:prstGeom prst="rect">
            <a:avLst/>
          </a:prstGeom>
          <a:noFill/>
          <a:ln w="60325">
            <a:solidFill>
              <a:srgbClr val="FA86D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466" y="3278160"/>
            <a:ext cx="2503801" cy="1383173"/>
          </a:xfrm>
          <a:prstGeom prst="rect">
            <a:avLst/>
          </a:prstGeom>
          <a:noFill/>
          <a:ln w="6032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123727" y="836712"/>
            <a:ext cx="5586831" cy="830997"/>
          </a:xfrm>
          <a:prstGeom prst="rect">
            <a:avLst/>
          </a:prstGeom>
          <a:noFill/>
        </p:spPr>
        <p:txBody>
          <a:bodyPr wrap="square" rtlCol="0">
            <a:spAutoFit/>
          </a:bodyPr>
          <a:lstStyle/>
          <a:p>
            <a:r>
              <a:rPr lang="es-ES_tradnl" sz="4800" b="1" dirty="0" smtClean="0"/>
              <a:t>Alianzas y acuerdos </a:t>
            </a:r>
            <a:endParaRPr lang="es-ES" sz="4800" b="1" dirty="0"/>
          </a:p>
        </p:txBody>
      </p:sp>
    </p:spTree>
    <p:extLst>
      <p:ext uri="{BB962C8B-B14F-4D97-AF65-F5344CB8AC3E}">
        <p14:creationId xmlns:p14="http://schemas.microsoft.com/office/powerpoint/2010/main" val="407364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li\Pictures\caacupe\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179"/>
            <a:ext cx="4716016" cy="313829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9692" y="548680"/>
            <a:ext cx="7416824" cy="3816424"/>
          </a:xfrm>
        </p:spPr>
        <p:txBody>
          <a:bodyPr>
            <a:normAutofit/>
          </a:bodyPr>
          <a:lstStyle/>
          <a:p>
            <a:pPr algn="ctr"/>
            <a:r>
              <a:rPr lang="es-ES_tradnl" sz="3200" b="1" dirty="0" smtClean="0"/>
              <a:t>Si no aprenden de la manera en que les enseñamos, enseñémosles de la manera en que ellos aprenden.</a:t>
            </a:r>
            <a:r>
              <a:rPr lang="es-ES_tradnl" sz="2400" b="1" dirty="0" smtClean="0"/>
              <a:t/>
            </a:r>
            <a:br>
              <a:rPr lang="es-ES_tradnl" sz="2400" b="1" dirty="0" smtClean="0"/>
            </a:br>
            <a:r>
              <a:rPr lang="es-ES_tradnl" sz="2400" b="1" dirty="0"/>
              <a:t/>
            </a:r>
            <a:br>
              <a:rPr lang="es-ES_tradnl" sz="2400" b="1" dirty="0"/>
            </a:br>
            <a:endParaRPr lang="es-ES" sz="2400" b="1" dirty="0"/>
          </a:p>
        </p:txBody>
      </p:sp>
      <p:sp>
        <p:nvSpPr>
          <p:cNvPr id="3" name="2 CuadroTexto"/>
          <p:cNvSpPr txBox="1"/>
          <p:nvPr/>
        </p:nvSpPr>
        <p:spPr>
          <a:xfrm>
            <a:off x="5508104" y="4365104"/>
            <a:ext cx="4824536" cy="1015663"/>
          </a:xfrm>
          <a:prstGeom prst="rect">
            <a:avLst/>
          </a:prstGeom>
          <a:noFill/>
        </p:spPr>
        <p:txBody>
          <a:bodyPr wrap="square" rtlCol="0">
            <a:spAutoFit/>
          </a:bodyPr>
          <a:lstStyle/>
          <a:p>
            <a:r>
              <a:rPr lang="es-ES_tradnl" sz="6000" dirty="0" smtClean="0"/>
              <a:t>GRACIAS</a:t>
            </a:r>
            <a:endParaRPr lang="es-ES" sz="6000" dirty="0"/>
          </a:p>
        </p:txBody>
      </p:sp>
    </p:spTree>
    <p:extLst>
      <p:ext uri="{BB962C8B-B14F-4D97-AF65-F5344CB8AC3E}">
        <p14:creationId xmlns:p14="http://schemas.microsoft.com/office/powerpoint/2010/main" val="2954992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353" y="2588021"/>
            <a:ext cx="4484364" cy="1970046"/>
          </a:xfrm>
        </p:spPr>
        <p:txBody>
          <a:bodyPr>
            <a:noAutofit/>
          </a:bodyPr>
          <a:lstStyle/>
          <a:p>
            <a:pPr lvl="0" algn="ctr">
              <a:spcBef>
                <a:spcPts val="0"/>
              </a:spcBef>
            </a:pPr>
            <a:r>
              <a:rPr lang="es-ES_tradnl" sz="4000" cap="none" dirty="0" smtClean="0">
                <a:solidFill>
                  <a:prstClr val="black">
                    <a:lumMod val="85000"/>
                    <a:lumOff val="15000"/>
                  </a:prstClr>
                </a:solidFill>
                <a:ea typeface="+mn-ea"/>
                <a:cs typeface="+mn-cs"/>
              </a:rPr>
              <a:t>OBJETIVO 1</a:t>
            </a:r>
            <a:r>
              <a:rPr lang="es-ES_tradnl" sz="4000" cap="none" dirty="0" smtClean="0">
                <a:solidFill>
                  <a:prstClr val="black">
                    <a:lumMod val="85000"/>
                    <a:lumOff val="15000"/>
                  </a:prstClr>
                </a:solidFill>
                <a:ea typeface="+mn-ea"/>
                <a:cs typeface="+mn-cs"/>
              </a:rPr>
              <a:t>:</a:t>
            </a:r>
            <a:br>
              <a:rPr lang="es-ES_tradnl" sz="4000" cap="none" dirty="0" smtClean="0">
                <a:solidFill>
                  <a:prstClr val="black">
                    <a:lumMod val="85000"/>
                    <a:lumOff val="15000"/>
                  </a:prstClr>
                </a:solidFill>
                <a:ea typeface="+mn-ea"/>
                <a:cs typeface="+mn-cs"/>
              </a:rPr>
            </a:br>
            <a:r>
              <a:rPr lang="es-ES_tradnl" sz="2000" cap="none" dirty="0" smtClean="0">
                <a:solidFill>
                  <a:prstClr val="black">
                    <a:lumMod val="85000"/>
                    <a:lumOff val="15000"/>
                  </a:prstClr>
                </a:solidFill>
                <a:ea typeface="+mn-ea"/>
                <a:cs typeface="+mn-cs"/>
              </a:rPr>
              <a:t> </a:t>
            </a:r>
            <a:r>
              <a:rPr lang="es-ES_tradnl" sz="4000" cap="none" dirty="0" smtClean="0">
                <a:solidFill>
                  <a:prstClr val="black">
                    <a:lumMod val="85000"/>
                    <a:lumOff val="15000"/>
                  </a:prstClr>
                </a:solidFill>
                <a:ea typeface="+mn-ea"/>
                <a:cs typeface="+mn-cs"/>
              </a:rPr>
              <a:t/>
            </a:r>
            <a:br>
              <a:rPr lang="es-ES_tradnl" sz="4000" cap="none" dirty="0" smtClean="0">
                <a:solidFill>
                  <a:prstClr val="black">
                    <a:lumMod val="85000"/>
                    <a:lumOff val="15000"/>
                  </a:prstClr>
                </a:solidFill>
                <a:ea typeface="+mn-ea"/>
                <a:cs typeface="+mn-cs"/>
              </a:rPr>
            </a:br>
            <a:r>
              <a:rPr lang="es-ES_tradnl" sz="2800" cap="none" dirty="0">
                <a:solidFill>
                  <a:prstClr val="black">
                    <a:lumMod val="85000"/>
                    <a:lumOff val="15000"/>
                  </a:prstClr>
                </a:solidFill>
                <a:ea typeface="+mn-ea"/>
                <a:cs typeface="+mn-cs"/>
              </a:rPr>
              <a:t>L</a:t>
            </a:r>
            <a:r>
              <a:rPr lang="es-ES_tradnl" sz="2800" cap="none" dirty="0" smtClean="0">
                <a:solidFill>
                  <a:prstClr val="black">
                    <a:lumMod val="85000"/>
                    <a:lumOff val="15000"/>
                  </a:prstClr>
                </a:solidFill>
                <a:ea typeface="+mn-ea"/>
                <a:cs typeface="+mn-cs"/>
              </a:rPr>
              <a:t>ograr </a:t>
            </a:r>
            <a:r>
              <a:rPr lang="es-ES_tradnl" sz="2800" b="0" cap="none" dirty="0" smtClean="0">
                <a:solidFill>
                  <a:prstClr val="black">
                    <a:lumMod val="85000"/>
                    <a:lumOff val="15000"/>
                  </a:prstClr>
                </a:solidFill>
                <a:ea typeface="+mn-ea"/>
                <a:cs typeface="+mn-cs"/>
              </a:rPr>
              <a:t>la utilización Adecuada de las actividades del Entorno Sugar en el aula </a:t>
            </a:r>
            <a:r>
              <a:rPr lang="es-ES_tradnl" sz="2800" b="0" cap="none" dirty="0">
                <a:solidFill>
                  <a:prstClr val="black">
                    <a:lumMod val="85000"/>
                    <a:lumOff val="15000"/>
                  </a:prstClr>
                </a:solidFill>
                <a:ea typeface="+mn-ea"/>
                <a:cs typeface="+mn-cs"/>
              </a:rPr>
              <a:t>e</a:t>
            </a:r>
            <a:r>
              <a:rPr lang="es-ES_tradnl" sz="2800" b="0" cap="none" dirty="0" smtClean="0">
                <a:solidFill>
                  <a:prstClr val="black">
                    <a:lumMod val="85000"/>
                    <a:lumOff val="15000"/>
                  </a:prstClr>
                </a:solidFill>
                <a:ea typeface="+mn-ea"/>
                <a:cs typeface="+mn-cs"/>
              </a:rPr>
              <a:t>special de la Escuela Tte. Fariña, para dar respuesta a las necesidades de los alumnos con discapacidades de esta Escuela.</a:t>
            </a:r>
            <a:endParaRPr lang="es-ES" sz="2800" b="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s-ES" sz="17000" b="1" dirty="0">
                <a:solidFill>
                  <a:srgbClr val="F26200">
                    <a:alpha val="40000"/>
                  </a:srgbClr>
                </a:solidFill>
                <a:cs typeface="Arial" pitchFamily="34" charset="0"/>
              </a:rPr>
              <a:t>1</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230225">
            <a:off x="205699" y="1756151"/>
            <a:ext cx="3897218" cy="3633787"/>
          </a:xfrm>
          <a:prstGeom prst="rect">
            <a:avLst/>
          </a:prstGeom>
          <a:noFill/>
          <a:ln w="476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700" y="-1"/>
            <a:ext cx="637277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rot="21022005">
            <a:off x="7740352" y="204419"/>
            <a:ext cx="1944216" cy="523220"/>
          </a:xfrm>
          <a:prstGeom prst="rect">
            <a:avLst/>
          </a:prstGeom>
          <a:noFill/>
        </p:spPr>
        <p:txBody>
          <a:bodyPr wrap="square" rtlCol="0">
            <a:spAutoFit/>
          </a:bodyPr>
          <a:lstStyle/>
          <a:p>
            <a:r>
              <a:rPr lang="es-ES_tradnl" sz="2800" b="1" dirty="0" smtClean="0"/>
              <a:t>      Meta</a:t>
            </a:r>
            <a:r>
              <a:rPr lang="es-ES_tradnl" dirty="0" smtClean="0"/>
              <a:t> </a:t>
            </a:r>
            <a:endParaRPr lang="es-ES" dirty="0"/>
          </a:p>
        </p:txBody>
      </p:sp>
      <p:sp>
        <p:nvSpPr>
          <p:cNvPr id="21" name="20 Rectángulo"/>
          <p:cNvSpPr/>
          <p:nvPr/>
        </p:nvSpPr>
        <p:spPr>
          <a:xfrm>
            <a:off x="3594700" y="0"/>
            <a:ext cx="761276" cy="685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6" name="5 CuadroTexto"/>
          <p:cNvSpPr txBox="1"/>
          <p:nvPr/>
        </p:nvSpPr>
        <p:spPr>
          <a:xfrm>
            <a:off x="0" y="24316"/>
            <a:ext cx="3275856" cy="1015663"/>
          </a:xfrm>
          <a:prstGeom prst="rect">
            <a:avLst/>
          </a:prstGeom>
          <a:noFill/>
        </p:spPr>
        <p:txBody>
          <a:bodyPr wrap="square" rtlCol="0">
            <a:spAutoFit/>
          </a:bodyPr>
          <a:lstStyle/>
          <a:p>
            <a:r>
              <a:rPr lang="es-ES_tradnl" sz="6000" b="1" dirty="0" smtClean="0">
                <a:solidFill>
                  <a:schemeClr val="accent6">
                    <a:lumMod val="75000"/>
                  </a:schemeClr>
                </a:solidFill>
              </a:rPr>
              <a:t>MAYO…</a:t>
            </a:r>
            <a:endParaRPr lang="es-ES" sz="6000" b="1" dirty="0">
              <a:solidFill>
                <a:schemeClr val="accent6">
                  <a:lumMod val="75000"/>
                </a:schemeClr>
              </a:solidFill>
            </a:endParaRPr>
          </a:p>
        </p:txBody>
      </p:sp>
      <p:sp>
        <p:nvSpPr>
          <p:cNvPr id="20" name="19 CuadroTexto"/>
          <p:cNvSpPr txBox="1"/>
          <p:nvPr/>
        </p:nvSpPr>
        <p:spPr>
          <a:xfrm>
            <a:off x="-154787" y="1268760"/>
            <a:ext cx="3779912" cy="5262979"/>
          </a:xfrm>
          <a:prstGeom prst="rect">
            <a:avLst/>
          </a:prstGeom>
          <a:noFill/>
        </p:spPr>
        <p:txBody>
          <a:bodyPr wrap="square" rtlCol="0">
            <a:spAutoFit/>
          </a:bodyPr>
          <a:lstStyle/>
          <a:p>
            <a:pPr algn="ctr"/>
            <a:r>
              <a:rPr lang="es-ES_tradnl" sz="3200" dirty="0" smtClean="0"/>
              <a:t>Se realizó un diagnóstico del aula especial, utilizando observaciones de clase y de la escuela.</a:t>
            </a:r>
            <a:endParaRPr lang="es-ES_tradnl" sz="3200" dirty="0"/>
          </a:p>
          <a:p>
            <a:pPr algn="ctr"/>
            <a:r>
              <a:rPr lang="es-ES_tradnl" sz="3200" dirty="0" smtClean="0"/>
              <a:t>Y nos dimos cuenta que </a:t>
            </a:r>
          </a:p>
          <a:p>
            <a:pPr algn="ctr"/>
            <a:r>
              <a:rPr lang="es-ES_tradnl" sz="3800" b="1" dirty="0" smtClean="0"/>
              <a:t>llegar al objetivo </a:t>
            </a:r>
            <a:r>
              <a:rPr lang="es-ES_tradnl" sz="3200" dirty="0" smtClean="0"/>
              <a:t>implicaría mas esfuerzo</a:t>
            </a:r>
            <a:endParaRPr lang="es-ES" sz="3200" dirty="0"/>
          </a:p>
        </p:txBody>
      </p:sp>
    </p:spTree>
    <p:extLst>
      <p:ext uri="{BB962C8B-B14F-4D97-AF65-F5344CB8AC3E}">
        <p14:creationId xmlns:p14="http://schemas.microsoft.com/office/powerpoint/2010/main" val="2837596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900" y="2028879"/>
            <a:ext cx="444500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855" y="682691"/>
            <a:ext cx="6338664" cy="707886"/>
          </a:xfrm>
          <a:prstGeom prst="rect">
            <a:avLst/>
          </a:prstGeom>
          <a:noFill/>
        </p:spPr>
        <p:txBody>
          <a:bodyPr wrap="square" rtlCol="0">
            <a:noAutofit/>
          </a:bodyPr>
          <a:lstStyle/>
          <a:p>
            <a:pPr algn="ctr"/>
            <a:r>
              <a:rPr lang="es-ES_tradnl" sz="3600" b="1" dirty="0" smtClean="0">
                <a:solidFill>
                  <a:schemeClr val="tx2">
                    <a:lumMod val="75000"/>
                  </a:schemeClr>
                </a:solidFill>
                <a:latin typeface="+mj-lt"/>
                <a:cs typeface="Arial" pitchFamily="34" charset="0"/>
              </a:rPr>
              <a:t>Para lograrlo era </a:t>
            </a:r>
          </a:p>
          <a:p>
            <a:pPr algn="ctr"/>
            <a:r>
              <a:rPr lang="es-ES_tradnl" sz="3600" b="1" dirty="0" smtClean="0">
                <a:solidFill>
                  <a:schemeClr val="tx2">
                    <a:lumMod val="75000"/>
                  </a:schemeClr>
                </a:solidFill>
                <a:latin typeface="+mj-lt"/>
                <a:cs typeface="Arial" pitchFamily="34" charset="0"/>
              </a:rPr>
              <a:t>necesario:</a:t>
            </a:r>
            <a:endParaRPr lang="es-ES" sz="3600" b="1" dirty="0">
              <a:solidFill>
                <a:schemeClr val="tx2">
                  <a:lumMod val="75000"/>
                </a:schemeClr>
              </a:solidFill>
              <a:latin typeface="+mj-lt"/>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4021743" y="-60863"/>
            <a:ext cx="2585863" cy="3189145"/>
            <a:chOff x="701329" y="1758566"/>
            <a:chExt cx="2178741" cy="2708434"/>
          </a:xfrm>
        </p:grpSpPr>
        <p:sp>
          <p:nvSpPr>
            <p:cNvPr id="6" name="Oval 5"/>
            <p:cNvSpPr/>
            <p:nvPr/>
          </p:nvSpPr>
          <p:spPr>
            <a:xfrm>
              <a:off x="762000" y="1962525"/>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81100" y="1758566"/>
              <a:ext cx="1219200" cy="2708434"/>
            </a:xfrm>
            <a:prstGeom prst="rect">
              <a:avLst/>
            </a:prstGeom>
            <a:noFill/>
          </p:spPr>
          <p:txBody>
            <a:bodyPr wrap="square" rtlCol="0">
              <a:spAutoFit/>
            </a:bodyPr>
            <a:lstStyle/>
            <a:p>
              <a:r>
                <a:rPr lang="es-ES" sz="17000" b="1" dirty="0">
                  <a:solidFill>
                    <a:srgbClr val="F26200">
                      <a:alpha val="40000"/>
                    </a:srgbClr>
                  </a:solidFill>
                  <a:latin typeface="+mj-lt"/>
                  <a:cs typeface="Arial" pitchFamily="34" charset="0"/>
                </a:rPr>
                <a:t>1</a:t>
              </a:r>
            </a:p>
          </p:txBody>
        </p:sp>
        <p:sp>
          <p:nvSpPr>
            <p:cNvPr id="13" name="TextBox 12"/>
            <p:cNvSpPr txBox="1"/>
            <p:nvPr/>
          </p:nvSpPr>
          <p:spPr>
            <a:xfrm>
              <a:off x="701329" y="2428706"/>
              <a:ext cx="2178741" cy="1368152"/>
            </a:xfrm>
            <a:prstGeom prst="rect">
              <a:avLst/>
            </a:prstGeom>
            <a:noFill/>
          </p:spPr>
          <p:txBody>
            <a:bodyPr wrap="square" rtlCol="0">
              <a:normAutofit/>
            </a:bodyPr>
            <a:lstStyle/>
            <a:p>
              <a:pPr algn="ctr">
                <a:lnSpc>
                  <a:spcPct val="80000"/>
                </a:lnSpc>
              </a:pPr>
              <a:r>
                <a:rPr lang="es-ES_tradnl" sz="2400" b="1" spc="60" dirty="0" smtClean="0">
                  <a:solidFill>
                    <a:schemeClr val="bg1"/>
                  </a:solidFill>
                  <a:effectLst>
                    <a:outerShdw blurRad="50800" dist="25400" dir="5400000" algn="t" rotWithShape="0">
                      <a:prstClr val="black">
                        <a:alpha val="15000"/>
                      </a:prstClr>
                    </a:outerShdw>
                  </a:effectLst>
                </a:rPr>
                <a:t> </a:t>
              </a:r>
              <a:r>
                <a:rPr lang="es-ES_tradnl" sz="3200" b="1" spc="60" dirty="0" smtClean="0">
                  <a:solidFill>
                    <a:schemeClr val="bg1"/>
                  </a:solidFill>
                </a:rPr>
                <a:t>Creación </a:t>
              </a:r>
              <a:endParaRPr lang="es-ES_tradnl" sz="2400" b="1" spc="60" dirty="0">
                <a:solidFill>
                  <a:schemeClr val="bg1"/>
                </a:solidFill>
              </a:endParaRPr>
            </a:p>
            <a:p>
              <a:pPr algn="ctr">
                <a:lnSpc>
                  <a:spcPct val="80000"/>
                </a:lnSpc>
              </a:pPr>
              <a:r>
                <a:rPr lang="es-ES_tradnl" sz="2400" b="1" spc="60" dirty="0" smtClean="0">
                  <a:solidFill>
                    <a:schemeClr val="bg1"/>
                  </a:solidFill>
                </a:rPr>
                <a:t>Mesa multisectorial</a:t>
              </a:r>
              <a:endParaRPr lang="es-ES" sz="2400" b="1" spc="60" dirty="0" smtClean="0">
                <a:solidFill>
                  <a:schemeClr val="bg1"/>
                </a:solidFill>
              </a:endParaRPr>
            </a:p>
          </p:txBody>
        </p:sp>
        <p:sp>
          <p:nvSpPr>
            <p:cNvPr id="19" name="Oval 18"/>
            <p:cNvSpPr/>
            <p:nvPr/>
          </p:nvSpPr>
          <p:spPr>
            <a:xfrm>
              <a:off x="1007328" y="1992354"/>
              <a:ext cx="18120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3748964" y="2521416"/>
            <a:ext cx="2587691" cy="3205209"/>
            <a:chOff x="3455896" y="1714969"/>
            <a:chExt cx="2152597"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62401" y="1714969"/>
              <a:ext cx="1219200" cy="2708434"/>
            </a:xfrm>
            <a:prstGeom prst="rect">
              <a:avLst/>
            </a:prstGeom>
            <a:noFill/>
          </p:spPr>
          <p:txBody>
            <a:bodyPr wrap="square" rtlCol="0">
              <a:spAutoFit/>
            </a:bodyPr>
            <a:lstStyle/>
            <a:p>
              <a:r>
                <a:rPr lang="es-ES" sz="17000" b="1" dirty="0">
                  <a:solidFill>
                    <a:srgbClr val="2A7A9E">
                      <a:alpha val="40000"/>
                    </a:srgbClr>
                  </a:solidFill>
                  <a:latin typeface="+mj-lt"/>
                  <a:cs typeface="Arial" pitchFamily="34" charset="0"/>
                </a:rPr>
                <a:t>2</a:t>
              </a:r>
            </a:p>
          </p:txBody>
        </p:sp>
        <p:sp>
          <p:nvSpPr>
            <p:cNvPr id="16" name="TextBox 15"/>
            <p:cNvSpPr txBox="1"/>
            <p:nvPr/>
          </p:nvSpPr>
          <p:spPr>
            <a:xfrm>
              <a:off x="3455896" y="2642062"/>
              <a:ext cx="2152597" cy="665695"/>
            </a:xfrm>
            <a:prstGeom prst="rect">
              <a:avLst/>
            </a:prstGeom>
            <a:noFill/>
          </p:spPr>
          <p:txBody>
            <a:bodyPr wrap="square" rtlCol="0">
              <a:noAutofit/>
            </a:bodyPr>
            <a:lstStyle/>
            <a:p>
              <a:pPr algn="ctr">
                <a:lnSpc>
                  <a:spcPct val="80000"/>
                </a:lnSpc>
              </a:pPr>
              <a:r>
                <a:rPr lang="es-ES_tradnl" sz="3200" b="1" spc="60" dirty="0" smtClean="0">
                  <a:solidFill>
                    <a:schemeClr val="bg1"/>
                  </a:solidFill>
                  <a:effectLst>
                    <a:outerShdw blurRad="50800" dist="25400" dir="5400000" algn="t" rotWithShape="0">
                      <a:prstClr val="black">
                        <a:alpha val="15000"/>
                      </a:prstClr>
                    </a:outerShdw>
                  </a:effectLst>
                </a:rPr>
                <a:t> Capacitación</a:t>
              </a:r>
            </a:p>
            <a:p>
              <a:pPr algn="ctr">
                <a:lnSpc>
                  <a:spcPct val="80000"/>
                </a:lnSpc>
              </a:pPr>
              <a:r>
                <a:rPr lang="es-ES_tradnl" sz="2400" b="1" spc="60" dirty="0" smtClean="0">
                  <a:solidFill>
                    <a:schemeClr val="bg1"/>
                  </a:solidFill>
                  <a:effectLst>
                    <a:outerShdw blurRad="50800" dist="25400" dir="5400000" algn="t" rotWithShape="0">
                      <a:prstClr val="black">
                        <a:alpha val="15000"/>
                      </a:prstClr>
                    </a:outerShdw>
                  </a:effectLst>
                </a:rPr>
                <a:t>   a las docentes</a:t>
              </a:r>
              <a:endParaRPr lang="es-ES" sz="2400" b="1" spc="60"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7818" y="1994361"/>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4" name="Group 23"/>
          <p:cNvGrpSpPr/>
          <p:nvPr/>
        </p:nvGrpSpPr>
        <p:grpSpPr>
          <a:xfrm>
            <a:off x="6490843" y="395470"/>
            <a:ext cx="2590800" cy="3209640"/>
            <a:chOff x="6324600" y="1727662"/>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875717" y="1727662"/>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3</a:t>
              </a:r>
            </a:p>
          </p:txBody>
        </p:sp>
        <p:sp>
          <p:nvSpPr>
            <p:cNvPr id="18" name="TextBox 17"/>
            <p:cNvSpPr txBox="1"/>
            <p:nvPr/>
          </p:nvSpPr>
          <p:spPr>
            <a:xfrm>
              <a:off x="6411810" y="2353943"/>
              <a:ext cx="1931160" cy="1359416"/>
            </a:xfrm>
            <a:prstGeom prst="rect">
              <a:avLst/>
            </a:prstGeom>
            <a:noFill/>
          </p:spPr>
          <p:txBody>
            <a:bodyPr wrap="square" rtlCol="0">
              <a:normAutofit/>
            </a:bodyPr>
            <a:lstStyle/>
            <a:p>
              <a:pPr algn="ctr">
                <a:lnSpc>
                  <a:spcPct val="80000"/>
                </a:lnSpc>
              </a:pPr>
              <a:r>
                <a:rPr lang="es-ES_tradnl" sz="3200" b="1" spc="60" dirty="0" smtClean="0">
                  <a:solidFill>
                    <a:schemeClr val="bg1"/>
                  </a:solidFill>
                  <a:effectLst>
                    <a:outerShdw blurRad="50800" dist="25400" dir="5400000" algn="t" rotWithShape="0">
                      <a:prstClr val="black">
                        <a:alpha val="15000"/>
                      </a:prstClr>
                    </a:outerShdw>
                  </a:effectLst>
                </a:rPr>
                <a:t>Ambiente </a:t>
              </a:r>
            </a:p>
            <a:p>
              <a:pPr algn="ctr">
                <a:lnSpc>
                  <a:spcPct val="80000"/>
                </a:lnSpc>
              </a:pPr>
              <a:r>
                <a:rPr lang="es-ES_tradnl" sz="2600" b="1" spc="60" dirty="0" smtClean="0">
                  <a:solidFill>
                    <a:schemeClr val="bg1"/>
                  </a:solidFill>
                  <a:effectLst>
                    <a:outerShdw blurRad="50800" dist="25400" dir="5400000" algn="t" rotWithShape="0">
                      <a:prstClr val="black">
                        <a:alpha val="15000"/>
                      </a:prstClr>
                    </a:outerShdw>
                  </a:effectLst>
                </a:rPr>
                <a:t> adecuado </a:t>
              </a:r>
            </a:p>
            <a:p>
              <a:pPr algn="ctr">
                <a:lnSpc>
                  <a:spcPct val="80000"/>
                </a:lnSpc>
              </a:pPr>
              <a:r>
                <a:rPr lang="es-ES_tradnl" sz="2600" b="1" spc="60" dirty="0" smtClean="0">
                  <a:solidFill>
                    <a:schemeClr val="bg1"/>
                  </a:solidFill>
                  <a:effectLst>
                    <a:outerShdw blurRad="50800" dist="25400" dir="5400000" algn="t" rotWithShape="0">
                      <a:prstClr val="black">
                        <a:alpha val="15000"/>
                      </a:prstClr>
                    </a:outerShdw>
                  </a:effectLst>
                </a:rPr>
                <a:t>para las discapacidades</a:t>
              </a:r>
              <a:endParaRPr lang="es-ES" sz="2600" b="1" spc="60" dirty="0">
                <a:solidFill>
                  <a:schemeClr val="bg1"/>
                </a:solidFill>
                <a:effectLst>
                  <a:outerShdw blurRad="50800" dist="25400" dir="5400000" algn="t" rotWithShape="0">
                    <a:prstClr val="black">
                      <a:alpha val="15000"/>
                    </a:prstClr>
                  </a:outerShdw>
                </a:effectLst>
              </a:endParaRPr>
            </a:p>
          </p:txBody>
        </p:sp>
      </p:grpSp>
      <p:grpSp>
        <p:nvGrpSpPr>
          <p:cNvPr id="21" name="Group 22"/>
          <p:cNvGrpSpPr/>
          <p:nvPr/>
        </p:nvGrpSpPr>
        <p:grpSpPr>
          <a:xfrm>
            <a:off x="6410330" y="3162434"/>
            <a:ext cx="2587690" cy="2708434"/>
            <a:chOff x="3497305" y="1714969"/>
            <a:chExt cx="2152597" cy="2288654"/>
          </a:xfrm>
        </p:grpSpPr>
        <p:sp>
          <p:nvSpPr>
            <p:cNvPr id="22" name="Oval 3"/>
            <p:cNvSpPr/>
            <p:nvPr/>
          </p:nvSpPr>
          <p:spPr>
            <a:xfrm>
              <a:off x="3543300" y="1946209"/>
              <a:ext cx="2057400" cy="2057400"/>
            </a:xfrm>
            <a:prstGeom prst="ellipse">
              <a:avLst/>
            </a:prstGeom>
            <a:solidFill>
              <a:srgbClr val="FFC000"/>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5" name="TextBox 14"/>
            <p:cNvSpPr txBox="1"/>
            <p:nvPr/>
          </p:nvSpPr>
          <p:spPr>
            <a:xfrm>
              <a:off x="3962401" y="1714969"/>
              <a:ext cx="1219200" cy="2288654"/>
            </a:xfrm>
            <a:prstGeom prst="rect">
              <a:avLst/>
            </a:prstGeom>
            <a:noFill/>
          </p:spPr>
          <p:txBody>
            <a:bodyPr wrap="square" rtlCol="0">
              <a:spAutoFit/>
            </a:bodyPr>
            <a:lstStyle/>
            <a:p>
              <a:r>
                <a:rPr lang="es-ES_tradnl" sz="17000" b="1" dirty="0">
                  <a:solidFill>
                    <a:schemeClr val="accent6">
                      <a:alpha val="40000"/>
                    </a:schemeClr>
                  </a:solidFill>
                  <a:latin typeface="+mj-lt"/>
                  <a:cs typeface="Arial" pitchFamily="34" charset="0"/>
                </a:rPr>
                <a:t>4</a:t>
              </a:r>
              <a:endParaRPr lang="es-ES" sz="17000" b="1" dirty="0">
                <a:solidFill>
                  <a:schemeClr val="accent6">
                    <a:alpha val="40000"/>
                  </a:schemeClr>
                </a:solidFill>
                <a:latin typeface="+mj-lt"/>
                <a:cs typeface="Arial" pitchFamily="34" charset="0"/>
              </a:endParaRPr>
            </a:p>
          </p:txBody>
        </p:sp>
        <p:sp>
          <p:nvSpPr>
            <p:cNvPr id="27" name="TextBox 15"/>
            <p:cNvSpPr txBox="1"/>
            <p:nvPr/>
          </p:nvSpPr>
          <p:spPr>
            <a:xfrm>
              <a:off x="3497305" y="2642062"/>
              <a:ext cx="2152597" cy="665695"/>
            </a:xfrm>
            <a:prstGeom prst="rect">
              <a:avLst/>
            </a:prstGeom>
            <a:noFill/>
          </p:spPr>
          <p:txBody>
            <a:bodyPr wrap="square" rtlCol="0">
              <a:noAutofit/>
            </a:bodyPr>
            <a:lstStyle/>
            <a:p>
              <a:pPr algn="ctr">
                <a:lnSpc>
                  <a:spcPct val="80000"/>
                </a:lnSpc>
              </a:pPr>
              <a:r>
                <a:rPr lang="es-ES_tradnl" sz="3200" b="1" spc="60" dirty="0" smtClean="0">
                  <a:solidFill>
                    <a:schemeClr val="bg1"/>
                  </a:solidFill>
                  <a:effectLst>
                    <a:outerShdw blurRad="50800" dist="25400" dir="5400000" algn="t" rotWithShape="0">
                      <a:prstClr val="black">
                        <a:alpha val="15000"/>
                      </a:prstClr>
                    </a:outerShdw>
                  </a:effectLst>
                </a:rPr>
                <a:t> Diagnósticos</a:t>
              </a:r>
            </a:p>
            <a:p>
              <a:pPr algn="ctr">
                <a:lnSpc>
                  <a:spcPct val="80000"/>
                </a:lnSpc>
              </a:pPr>
              <a:r>
                <a:rPr lang="es-ES_tradnl" sz="2400" b="1" spc="60" dirty="0" smtClean="0">
                  <a:solidFill>
                    <a:schemeClr val="bg1"/>
                  </a:solidFill>
                  <a:effectLst>
                    <a:outerShdw blurRad="50800" dist="25400" dir="5400000" algn="t" rotWithShape="0">
                      <a:prstClr val="black">
                        <a:alpha val="15000"/>
                      </a:prstClr>
                    </a:outerShdw>
                  </a:effectLst>
                </a:rPr>
                <a:t>psicopedagógicos</a:t>
              </a:r>
            </a:p>
          </p:txBody>
        </p:sp>
        <p:sp>
          <p:nvSpPr>
            <p:cNvPr id="28" name="Oval 19"/>
            <p:cNvSpPr/>
            <p:nvPr/>
          </p:nvSpPr>
          <p:spPr>
            <a:xfrm>
              <a:off x="3781868" y="1987591"/>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77382"/>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788124" y="353943"/>
            <a:ext cx="6262895" cy="1323439"/>
          </a:xfrm>
          <a:prstGeom prst="rect">
            <a:avLst/>
          </a:prstGeom>
          <a:noFill/>
        </p:spPr>
        <p:txBody>
          <a:bodyPr wrap="square" rtlCol="0">
            <a:spAutoFit/>
          </a:bodyPr>
          <a:lstStyle/>
          <a:p>
            <a:pPr algn="ctr"/>
            <a:r>
              <a:rPr lang="es-ES_tradnl" sz="4000" b="1" dirty="0" smtClean="0"/>
              <a:t>Creación  de una Mesa Multisectorial </a:t>
            </a:r>
            <a:endParaRPr lang="es-ES" sz="4000" b="1" dirty="0"/>
          </a:p>
        </p:txBody>
      </p:sp>
      <p:sp>
        <p:nvSpPr>
          <p:cNvPr id="5" name="4 CuadroTexto"/>
          <p:cNvSpPr txBox="1"/>
          <p:nvPr/>
        </p:nvSpPr>
        <p:spPr>
          <a:xfrm rot="21301468">
            <a:off x="2820662" y="2314663"/>
            <a:ext cx="1513968" cy="400110"/>
          </a:xfrm>
          <a:prstGeom prst="rect">
            <a:avLst/>
          </a:prstGeom>
          <a:noFill/>
        </p:spPr>
        <p:txBody>
          <a:bodyPr wrap="square" rtlCol="0">
            <a:spAutoFit/>
          </a:bodyPr>
          <a:lstStyle/>
          <a:p>
            <a:r>
              <a:rPr lang="es-ES_tradnl" sz="2000" b="1" dirty="0" smtClean="0"/>
              <a:t>INPRO</a:t>
            </a:r>
            <a:endParaRPr lang="es-ES" sz="2000" b="1" dirty="0"/>
          </a:p>
        </p:txBody>
      </p:sp>
      <p:sp>
        <p:nvSpPr>
          <p:cNvPr id="10" name="9 CuadroTexto"/>
          <p:cNvSpPr txBox="1"/>
          <p:nvPr/>
        </p:nvSpPr>
        <p:spPr>
          <a:xfrm rot="288799">
            <a:off x="7104539" y="2274594"/>
            <a:ext cx="2567335" cy="400110"/>
          </a:xfrm>
          <a:prstGeom prst="rect">
            <a:avLst/>
          </a:prstGeom>
          <a:noFill/>
        </p:spPr>
        <p:txBody>
          <a:bodyPr wrap="square" rtlCol="0">
            <a:spAutoFit/>
          </a:bodyPr>
          <a:lstStyle/>
          <a:p>
            <a:r>
              <a:rPr lang="es-ES_tradnl" sz="2000" b="1" dirty="0" smtClean="0"/>
              <a:t>MUNICIPALIDAD</a:t>
            </a:r>
            <a:endParaRPr lang="es-ES" sz="2000" b="1" dirty="0"/>
          </a:p>
        </p:txBody>
      </p:sp>
      <p:sp>
        <p:nvSpPr>
          <p:cNvPr id="7" name="6 CuadroTexto"/>
          <p:cNvSpPr txBox="1"/>
          <p:nvPr/>
        </p:nvSpPr>
        <p:spPr>
          <a:xfrm rot="21352298">
            <a:off x="1046314" y="2540868"/>
            <a:ext cx="1729652" cy="400110"/>
          </a:xfrm>
          <a:prstGeom prst="rect">
            <a:avLst/>
          </a:prstGeom>
          <a:noFill/>
        </p:spPr>
        <p:txBody>
          <a:bodyPr wrap="square" rtlCol="0">
            <a:spAutoFit/>
          </a:bodyPr>
          <a:lstStyle/>
          <a:p>
            <a:r>
              <a:rPr lang="es-ES_tradnl" sz="2000" b="1" dirty="0" smtClean="0"/>
              <a:t>SUPERVISIÓN</a:t>
            </a:r>
            <a:endParaRPr lang="es-ES" sz="2000" b="1" dirty="0"/>
          </a:p>
        </p:txBody>
      </p:sp>
      <p:sp>
        <p:nvSpPr>
          <p:cNvPr id="12" name="11 CuadroTexto"/>
          <p:cNvSpPr txBox="1"/>
          <p:nvPr/>
        </p:nvSpPr>
        <p:spPr>
          <a:xfrm rot="640882">
            <a:off x="276695" y="3400720"/>
            <a:ext cx="1513968" cy="400110"/>
          </a:xfrm>
          <a:prstGeom prst="rect">
            <a:avLst/>
          </a:prstGeom>
          <a:noFill/>
        </p:spPr>
        <p:txBody>
          <a:bodyPr wrap="square" rtlCol="0">
            <a:spAutoFit/>
          </a:bodyPr>
          <a:lstStyle/>
          <a:p>
            <a:r>
              <a:rPr lang="es-ES_tradnl" sz="2000" b="1" dirty="0" smtClean="0"/>
              <a:t>DGEI</a:t>
            </a:r>
            <a:endParaRPr lang="es-ES" sz="2000" b="1" dirty="0"/>
          </a:p>
        </p:txBody>
      </p:sp>
      <p:sp>
        <p:nvSpPr>
          <p:cNvPr id="9" name="8 CuadroTexto"/>
          <p:cNvSpPr txBox="1"/>
          <p:nvPr/>
        </p:nvSpPr>
        <p:spPr>
          <a:xfrm rot="21285870">
            <a:off x="3792158" y="2195444"/>
            <a:ext cx="2207690" cy="369332"/>
          </a:xfrm>
          <a:prstGeom prst="rect">
            <a:avLst/>
          </a:prstGeom>
          <a:noFill/>
        </p:spPr>
        <p:txBody>
          <a:bodyPr wrap="square" rtlCol="0">
            <a:spAutoFit/>
          </a:bodyPr>
          <a:lstStyle/>
          <a:p>
            <a:r>
              <a:rPr lang="es-ES_tradnl" b="1" dirty="0" smtClean="0"/>
              <a:t>GOBERNACIÓN</a:t>
            </a:r>
            <a:r>
              <a:rPr lang="es-ES_tradnl" dirty="0" smtClean="0"/>
              <a:t>  </a:t>
            </a:r>
            <a:endParaRPr lang="es-ES" dirty="0"/>
          </a:p>
        </p:txBody>
      </p:sp>
      <p:sp>
        <p:nvSpPr>
          <p:cNvPr id="11" name="10 CuadroTexto"/>
          <p:cNvSpPr txBox="1"/>
          <p:nvPr/>
        </p:nvSpPr>
        <p:spPr>
          <a:xfrm>
            <a:off x="7668344" y="6365359"/>
            <a:ext cx="1800200" cy="400110"/>
          </a:xfrm>
          <a:prstGeom prst="rect">
            <a:avLst/>
          </a:prstGeom>
          <a:noFill/>
        </p:spPr>
        <p:txBody>
          <a:bodyPr wrap="square" rtlCol="0">
            <a:spAutoFit/>
          </a:bodyPr>
          <a:lstStyle/>
          <a:p>
            <a:r>
              <a:rPr lang="es-ES_tradnl" sz="2000" b="1" dirty="0" smtClean="0"/>
              <a:t>TTE.FARIÑA</a:t>
            </a:r>
            <a:endParaRPr lang="es-ES" sz="2000" b="1" dirty="0"/>
          </a:p>
        </p:txBody>
      </p:sp>
      <p:sp>
        <p:nvSpPr>
          <p:cNvPr id="2" name="1 CuadroTexto"/>
          <p:cNvSpPr txBox="1"/>
          <p:nvPr/>
        </p:nvSpPr>
        <p:spPr>
          <a:xfrm rot="20537741">
            <a:off x="82475" y="320764"/>
            <a:ext cx="2267744" cy="1015663"/>
          </a:xfrm>
          <a:prstGeom prst="rect">
            <a:avLst/>
          </a:prstGeom>
          <a:noFill/>
        </p:spPr>
        <p:txBody>
          <a:bodyPr wrap="square" rtlCol="0">
            <a:spAutoFit/>
          </a:bodyPr>
          <a:lstStyle/>
          <a:p>
            <a:r>
              <a:rPr lang="es-ES_tradnl" sz="6000" b="1" dirty="0" smtClean="0">
                <a:solidFill>
                  <a:schemeClr val="accent2">
                    <a:lumMod val="75000"/>
                  </a:schemeClr>
                </a:solidFill>
              </a:rPr>
              <a:t>MAYO</a:t>
            </a:r>
            <a:endParaRPr lang="es-ES" sz="6000" b="1" dirty="0">
              <a:solidFill>
                <a:schemeClr val="accent2">
                  <a:lumMod val="75000"/>
                </a:schemeClr>
              </a:solidFill>
            </a:endParaRPr>
          </a:p>
        </p:txBody>
      </p:sp>
    </p:spTree>
    <p:extLst>
      <p:ext uri="{BB962C8B-B14F-4D97-AF65-F5344CB8AC3E}">
        <p14:creationId xmlns:p14="http://schemas.microsoft.com/office/powerpoint/2010/main" val="1161588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6485" y="1382602"/>
            <a:ext cx="2818656" cy="3046988"/>
          </a:xfrm>
          <a:prstGeom prst="rect">
            <a:avLst/>
          </a:prstGeom>
          <a:noFill/>
          <a:ln w="73025">
            <a:noFill/>
          </a:ln>
        </p:spPr>
        <p:txBody>
          <a:bodyPr wrap="square" rtlCol="0">
            <a:spAutoFit/>
          </a:bodyPr>
          <a:lstStyle/>
          <a:p>
            <a:pPr algn="ctr"/>
            <a:r>
              <a:rPr lang="es-ES_tradnl" sz="2400" b="1" dirty="0" smtClean="0"/>
              <a:t>SE REALIZÓ UNA EVALUACIÓN PSICOPEDAGÓGICA DE CADA ALUMNO DEL AULA ESPECIAL.</a:t>
            </a:r>
          </a:p>
          <a:p>
            <a:pPr algn="ctr"/>
            <a:endParaRPr lang="es-ES_tradnl" sz="2400" b="1" dirty="0"/>
          </a:p>
          <a:p>
            <a:pPr algn="ctr"/>
            <a:endParaRPr lang="es-ES_tradnl" sz="2400" b="1" dirty="0" smtClean="0"/>
          </a:p>
          <a:p>
            <a:pPr algn="ctr"/>
            <a:endParaRPr lang="es-ES_tradnl"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03412"/>
            <a:ext cx="5652120" cy="551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rot="20900782">
            <a:off x="323527" y="3897741"/>
            <a:ext cx="2818655" cy="1200329"/>
          </a:xfrm>
          <a:prstGeom prst="rect">
            <a:avLst/>
          </a:prstGeom>
          <a:noFill/>
          <a:ln w="73025">
            <a:solidFill>
              <a:schemeClr val="accent1"/>
            </a:solidFill>
          </a:ln>
        </p:spPr>
        <p:txBody>
          <a:bodyPr wrap="square">
            <a:spAutoFit/>
          </a:bodyPr>
          <a:lstStyle/>
          <a:p>
            <a:pPr algn="ctr"/>
            <a:r>
              <a:rPr lang="es-ES_tradnl" sz="4400" b="1" dirty="0" smtClean="0">
                <a:solidFill>
                  <a:schemeClr val="accent6">
                    <a:lumMod val="50000"/>
                  </a:schemeClr>
                </a:solidFill>
              </a:rPr>
              <a:t> 37 </a:t>
            </a:r>
            <a:r>
              <a:rPr lang="es-ES_tradnl" sz="2800" b="1" dirty="0">
                <a:solidFill>
                  <a:schemeClr val="accent6">
                    <a:lumMod val="50000"/>
                  </a:schemeClr>
                </a:solidFill>
              </a:rPr>
              <a:t>EVALUACIONES</a:t>
            </a:r>
            <a:r>
              <a:rPr lang="es-ES_tradnl" b="1" dirty="0"/>
              <a:t>.</a:t>
            </a:r>
            <a:endParaRPr lang="es-ES" b="1" dirty="0"/>
          </a:p>
        </p:txBody>
      </p:sp>
      <p:sp>
        <p:nvSpPr>
          <p:cNvPr id="14" name="13 CuadroTexto"/>
          <p:cNvSpPr txBox="1"/>
          <p:nvPr/>
        </p:nvSpPr>
        <p:spPr>
          <a:xfrm>
            <a:off x="0" y="241950"/>
            <a:ext cx="2669942" cy="830997"/>
          </a:xfrm>
          <a:prstGeom prst="rect">
            <a:avLst/>
          </a:prstGeom>
          <a:noFill/>
        </p:spPr>
        <p:txBody>
          <a:bodyPr wrap="square" rtlCol="0">
            <a:spAutoFit/>
          </a:bodyPr>
          <a:lstStyle/>
          <a:p>
            <a:r>
              <a:rPr lang="es-ES_tradnl" sz="4800" b="1" dirty="0" smtClean="0">
                <a:solidFill>
                  <a:schemeClr val="accent2">
                    <a:lumMod val="75000"/>
                  </a:schemeClr>
                </a:solidFill>
              </a:rPr>
              <a:t>JUNIO…</a:t>
            </a:r>
            <a:endParaRPr lang="es-ES" sz="4800" b="1" dirty="0">
              <a:solidFill>
                <a:schemeClr val="accent2">
                  <a:lumMod val="75000"/>
                </a:schemeClr>
              </a:solidFill>
            </a:endParaRPr>
          </a:p>
        </p:txBody>
      </p:sp>
    </p:spTree>
    <p:extLst>
      <p:ext uri="{BB962C8B-B14F-4D97-AF65-F5344CB8AC3E}">
        <p14:creationId xmlns:p14="http://schemas.microsoft.com/office/powerpoint/2010/main" val="159431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rot="21265054">
            <a:off x="69515" y="5058745"/>
            <a:ext cx="2669942" cy="830997"/>
          </a:xfrm>
          <a:prstGeom prst="rect">
            <a:avLst/>
          </a:prstGeom>
          <a:noFill/>
        </p:spPr>
        <p:txBody>
          <a:bodyPr wrap="square" rtlCol="0">
            <a:spAutoFit/>
          </a:bodyPr>
          <a:lstStyle/>
          <a:p>
            <a:r>
              <a:rPr lang="es-ES_tradnl" sz="4800" b="1" dirty="0" smtClean="0">
                <a:solidFill>
                  <a:schemeClr val="accent6">
                    <a:lumMod val="75000"/>
                  </a:schemeClr>
                </a:solidFill>
              </a:rPr>
              <a:t>JULIO…</a:t>
            </a:r>
            <a:endParaRPr lang="es-ES" sz="4800" b="1" dirty="0">
              <a:solidFill>
                <a:schemeClr val="accent6">
                  <a:lumMod val="75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45" y="4751756"/>
            <a:ext cx="2315332" cy="141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1559"/>
            <a:ext cx="3851920" cy="628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511527" y="188640"/>
            <a:ext cx="3957477" cy="1107996"/>
          </a:xfrm>
          <a:prstGeom prst="rect">
            <a:avLst/>
          </a:prstGeom>
          <a:noFill/>
        </p:spPr>
        <p:txBody>
          <a:bodyPr wrap="square" rtlCol="0">
            <a:spAutoFit/>
          </a:bodyPr>
          <a:lstStyle/>
          <a:p>
            <a:r>
              <a:rPr lang="es-ES_tradnl" sz="6600" dirty="0" smtClean="0"/>
              <a:t>AMBIENTE</a:t>
            </a:r>
            <a:endParaRPr lang="es-ES" sz="6600" dirty="0"/>
          </a:p>
        </p:txBody>
      </p:sp>
      <p:sp>
        <p:nvSpPr>
          <p:cNvPr id="11" name="10 CuadroTexto"/>
          <p:cNvSpPr txBox="1"/>
          <p:nvPr/>
        </p:nvSpPr>
        <p:spPr>
          <a:xfrm>
            <a:off x="467544" y="1357165"/>
            <a:ext cx="5522933" cy="3785652"/>
          </a:xfrm>
          <a:prstGeom prst="rect">
            <a:avLst/>
          </a:prstGeom>
          <a:noFill/>
          <a:ln w="73025">
            <a:noFill/>
          </a:ln>
        </p:spPr>
        <p:txBody>
          <a:bodyPr wrap="square" rtlCol="0">
            <a:spAutoFit/>
          </a:bodyPr>
          <a:lstStyle/>
          <a:p>
            <a:pPr algn="ctr"/>
            <a:r>
              <a:rPr lang="es-ES_tradnl" sz="2400" b="1" dirty="0" smtClean="0"/>
              <a:t>SE PROCEDIÓ A LA LIMPIEZA, REUBICACIÓN Y RESTAURACIÓN DE MUEBLES, ARREGLO DE BAÑO, INSTALACIÓN DE AIRES ACONDICIONADOS, PINTURA DE PAREDES, RENOVACIÓN DE CORTINAS, HABILITACIÓN DE BEBEDEROS.</a:t>
            </a:r>
          </a:p>
          <a:p>
            <a:pPr algn="ctr"/>
            <a:r>
              <a:rPr lang="es-ES_tradnl" sz="2400" b="1" dirty="0" smtClean="0"/>
              <a:t>CON LA AYUDA DE 19 VOLUNTARIOS.</a:t>
            </a:r>
            <a:endParaRPr lang="es-ES_tradnl" sz="2400" b="1" dirty="0"/>
          </a:p>
          <a:p>
            <a:pPr algn="ctr"/>
            <a:endParaRPr lang="es-ES_tradnl" sz="2400" b="1" dirty="0" smtClean="0"/>
          </a:p>
          <a:p>
            <a:pPr algn="ctr"/>
            <a:endParaRPr lang="es-ES_tradnl" sz="2400" b="1" dirty="0"/>
          </a:p>
        </p:txBody>
      </p:sp>
    </p:spTree>
    <p:extLst>
      <p:ext uri="{BB962C8B-B14F-4D97-AF65-F5344CB8AC3E}">
        <p14:creationId xmlns:p14="http://schemas.microsoft.com/office/powerpoint/2010/main" val="192575332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li\Pictures\para power\0107201142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0713" y="466725"/>
            <a:ext cx="7900987" cy="5924550"/>
          </a:xfrm>
          <a:prstGeom prst="rect">
            <a:avLst/>
          </a:prstGeom>
          <a:noFill/>
          <a:ln w="85725">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20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594</Words>
  <Application>Microsoft Office PowerPoint</Application>
  <PresentationFormat>Presentación en pantalla (4:3)</PresentationFormat>
  <Paragraphs>116</Paragraphs>
  <Slides>25</Slides>
  <Notes>7</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Presentación de PowerPoint 2010</vt:lpstr>
      <vt:lpstr> Educación Inclusiva</vt:lpstr>
      <vt:lpstr>Presentación de PowerPoint</vt:lpstr>
      <vt:lpstr>OBJETIVO 1:   Lograr la utilización Adecuada de las actividades del Entorno Sugar en el aula especial de la Escuela Tte. Fariña, para dar respuesta a las necesidades de los alumnos con discapacidades de esta Escuela.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AGOSTO…</vt:lpstr>
      <vt:lpstr>OBJETIVO 2 Lograr que los niños con discapacidades incluidos en aulas regulares, utilicen la XO como «prótesis cognitiva» en sus escuelas.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Creación de un software a través del cual pueda generarse un sistema alternativo de comunicación, actuando este como prótesis para niños con parálisis cerebral.</vt:lpstr>
      <vt:lpstr>Presentación de PowerPoint</vt:lpstr>
      <vt:lpstr>Presentación de PowerPoint</vt:lpstr>
      <vt:lpstr>Si no aprenden de la manera en que les enseñamos, enseñémosles de la manera en que ellos aprenden.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2011-11-08T16:06:13Z</dcterms:created>
  <dcterms:modified xsi:type="dcterms:W3CDTF">2012-01-30T14:12:03Z</dcterms:modified>
</cp:coreProperties>
</file>