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493" r:id="rId3"/>
    <p:sldId id="457" r:id="rId4"/>
    <p:sldId id="458" r:id="rId5"/>
    <p:sldId id="460" r:id="rId6"/>
    <p:sldId id="462" r:id="rId7"/>
    <p:sldId id="478" r:id="rId8"/>
    <p:sldId id="494" r:id="rId9"/>
    <p:sldId id="469" r:id="rId10"/>
    <p:sldId id="487" r:id="rId11"/>
    <p:sldId id="486" r:id="rId12"/>
    <p:sldId id="454" r:id="rId13"/>
    <p:sldId id="496" r:id="rId14"/>
    <p:sldId id="479" r:id="rId15"/>
    <p:sldId id="492" r:id="rId16"/>
    <p:sldId id="459" r:id="rId17"/>
    <p:sldId id="489" r:id="rId18"/>
    <p:sldId id="495" r:id="rId19"/>
  </p:sldIdLst>
  <p:sldSz cx="9144000" cy="6858000" type="screen4x3"/>
  <p:notesSz cx="7099300" cy="10234613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1892" autoAdjust="0"/>
  </p:normalViewPr>
  <p:slideViewPr>
    <p:cSldViewPr>
      <p:cViewPr>
        <p:scale>
          <a:sx n="37" d="100"/>
          <a:sy n="37" d="100"/>
        </p:scale>
        <p:origin x="-124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AAF430-48D3-4D70-B909-CC94FC0ED51D}" type="datetimeFigureOut">
              <a:rPr lang="es-ES"/>
              <a:pPr>
                <a:defRPr/>
              </a:pPr>
              <a:t>01/08/2012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2B7B06-ACDF-450C-948B-F05115D02F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316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UY" noProof="0" smtClean="0"/>
              <a:t>Click to edit Master text styles</a:t>
            </a:r>
          </a:p>
          <a:p>
            <a:pPr lvl="1"/>
            <a:r>
              <a:rPr lang="es-UY" noProof="0" smtClean="0"/>
              <a:t>Second level</a:t>
            </a:r>
          </a:p>
          <a:p>
            <a:pPr lvl="2"/>
            <a:r>
              <a:rPr lang="es-UY" noProof="0" smtClean="0"/>
              <a:t>Third level</a:t>
            </a:r>
          </a:p>
          <a:p>
            <a:pPr lvl="3"/>
            <a:r>
              <a:rPr lang="es-UY" noProof="0" smtClean="0"/>
              <a:t>Fourth level</a:t>
            </a:r>
          </a:p>
          <a:p>
            <a:pPr lvl="4"/>
            <a:r>
              <a:rPr lang="es-UY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388022-4FCF-4BEA-BD06-FFC217366D5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38886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189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400" dirty="0" smtClean="0">
              <a:latin typeface="Lucida Grande" pitchFamily="-106" charset="0"/>
              <a:sym typeface="Lucida Grande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 lIns="99039" tIns="49520" rIns="99039" bIns="49520"/>
          <a:lstStyle/>
          <a:p>
            <a:pPr defTabSz="914400">
              <a:defRPr/>
            </a:pPr>
            <a:endParaRPr lang="en-US" dirty="0" smtClean="0"/>
          </a:p>
          <a:p>
            <a:pPr marL="228600" indent="-228600" defTabSz="914400">
              <a:buFontTx/>
              <a:buAutoNum type="arabicParenR"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D5A05-8E36-431F-B211-8F093DE74F8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3DE5-655D-4075-BCB3-9335D860BE4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C720-10CB-4045-BA25-6B2F56FD2412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12AA-D873-4386-A72F-92C2E7C8B7CF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46A1D-F66B-4CBD-8E07-49067836877B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A00C-47B7-4E6B-8ADC-734D273F7C5D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F4E6E-8B4F-4E42-ADA7-419C15C3DC7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C67F-AAA1-499C-856A-F27611C351B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4407-E4BD-4886-9AB8-8D9C1790287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395288" y="269875"/>
            <a:ext cx="8353425" cy="633730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3" name="Picture 10" descr="ppt pi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2411413"/>
            <a:ext cx="831373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logo educa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388" y="638175"/>
            <a:ext cx="21034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654925" y="561975"/>
          <a:ext cx="9271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r:id="rId5" imgW="1609347" imgH="1307595" progId="">
                  <p:embed/>
                </p:oleObj>
              </mc:Choice>
              <mc:Fallback>
                <p:oleObj r:id="rId5" imgW="1609347" imgH="130759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BFBFB"/>
                          </a:clrFrom>
                          <a:clrTo>
                            <a:srgbClr val="FBFB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925" y="561975"/>
                        <a:ext cx="9271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G:\ppt2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ppt2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DE4C-357C-4071-8941-2EE2184C333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95288" y="269875"/>
            <a:ext cx="8353425" cy="633730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6" name="Picture 10" descr="ppt pi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2411413"/>
            <a:ext cx="831373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ogo educa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388" y="638175"/>
            <a:ext cx="21034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7654925" y="561975"/>
          <a:ext cx="9271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r:id="rId5" imgW="1609347" imgH="1307595" progId="">
                  <p:embed/>
                </p:oleObj>
              </mc:Choice>
              <mc:Fallback>
                <p:oleObj r:id="rId5" imgW="1609347" imgH="130759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BFBFB"/>
                          </a:clrFrom>
                          <a:clrTo>
                            <a:srgbClr val="FBFB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925" y="561975"/>
                        <a:ext cx="9271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G:\ppt2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G:\ppt2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BA58-29C2-4423-AF3A-AF54A017DF7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95288" y="269875"/>
            <a:ext cx="8353425" cy="633730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6" name="Picture 10" descr="ppt pi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2411413"/>
            <a:ext cx="831373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ogo educa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388" y="638175"/>
            <a:ext cx="21034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7654925" y="561975"/>
          <a:ext cx="9271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r:id="rId5" imgW="1609347" imgH="1307595" progId="">
                  <p:embed/>
                </p:oleObj>
              </mc:Choice>
              <mc:Fallback>
                <p:oleObj r:id="rId5" imgW="1609347" imgH="130759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BFBFB"/>
                          </a:clrFrom>
                          <a:clrTo>
                            <a:srgbClr val="FBFB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925" y="561975"/>
                        <a:ext cx="9271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G:\ppt2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G:\ppt2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979F-AD20-4BA4-B25B-D11B3F4F5DC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Click to edit Master text styles</a:t>
            </a:r>
          </a:p>
          <a:p>
            <a:pPr lvl="1"/>
            <a:r>
              <a:rPr lang="es-UY" smtClean="0"/>
              <a:t>Second level</a:t>
            </a:r>
          </a:p>
          <a:p>
            <a:pPr lvl="2"/>
            <a:r>
              <a:rPr lang="es-UY" smtClean="0"/>
              <a:t>Third level</a:t>
            </a:r>
          </a:p>
          <a:p>
            <a:pPr lvl="3"/>
            <a:r>
              <a:rPr lang="es-UY" smtClean="0"/>
              <a:t>Fourth level</a:t>
            </a:r>
          </a:p>
          <a:p>
            <a:pPr lvl="4"/>
            <a:r>
              <a:rPr lang="es-UY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B11320-2EE1-48FD-B741-7E781F2596D8}" type="slidenum">
              <a:rPr lang="es-UY"/>
              <a:pPr>
                <a:defRPr/>
              </a:pPr>
              <a:t>‹#›</a:t>
            </a:fld>
            <a:endParaRPr lang="es-UY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95288" y="269875"/>
            <a:ext cx="8353425" cy="633730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034" name="Picture 10" descr="ppt pi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1638" y="2411413"/>
            <a:ext cx="831373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logo educa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13388" y="638175"/>
            <a:ext cx="21034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7654925" y="561975"/>
          <a:ext cx="9271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17" imgW="1609347" imgH="1307595" progId="">
                  <p:embed/>
                </p:oleObj>
              </mc:Choice>
              <mc:Fallback>
                <p:oleObj r:id="rId17" imgW="1609347" imgH="1307595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FBFBFB"/>
                          </a:clrFrom>
                          <a:clrTo>
                            <a:srgbClr val="FBFB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925" y="561975"/>
                        <a:ext cx="9271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4" descr="G:\ppt2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:\derechoa_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1520" y="404664"/>
            <a:ext cx="5256584" cy="2376264"/>
          </a:xfrm>
          <a:prstGeom prst="rect">
            <a:avLst/>
          </a:prstGeom>
        </p:spPr>
        <p:txBody>
          <a:bodyPr lIns="355600" tIns="355600" rIns="355600" bIns="355600" anchor="t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  <a:t>Rosa Gallego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</a:b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  <a:t>Coordinador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  <a:t>Proyectos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  <a:t>,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  <a:t>Fundación Gonzalo Rodriguez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 pitchFamily="-106" charset="0"/>
                <a:ea typeface="+mj-ea"/>
                <a:cs typeface="+mj-cs"/>
                <a:sym typeface="Helvetica Neue" pitchFamily="-106" charset="0"/>
              </a:rPr>
              <a:t>Uruguay</a:t>
            </a:r>
          </a:p>
        </p:txBody>
      </p:sp>
      <p:pic>
        <p:nvPicPr>
          <p:cNvPr id="5" name="Picture 2" descr="S:\COMUNICACIÓN\Década de Acción\Parlamento\Diseños\Backing central_31may11.jpg"/>
          <p:cNvPicPr>
            <a:picLocks noChangeAspect="1" noChangeArrowheads="1"/>
          </p:cNvPicPr>
          <p:nvPr/>
        </p:nvPicPr>
        <p:blipFill>
          <a:blip r:embed="rId4" cstate="print"/>
          <a:srcRect l="3190" t="25744" r="75831" b="57372"/>
          <a:stretch>
            <a:fillRect/>
          </a:stretch>
        </p:blipFill>
        <p:spPr bwMode="auto">
          <a:xfrm>
            <a:off x="7847856" y="0"/>
            <a:ext cx="1296144" cy="130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91138" name="Picture 2" descr="S:\Seguridad Vial\Derecho a Transitar\Fase II, 2012\Imagenes fondos\Bandera Flor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5340"/>
            <a:ext cx="9191119" cy="689334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107504" y="260648"/>
            <a:ext cx="4536504" cy="6480720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830317"/>
            <a:ext cx="4392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6300788" algn="l"/>
              </a:tabLst>
              <a:defRPr/>
            </a:pPr>
            <a:r>
              <a:rPr lang="es-ES_tradnl" sz="2800" b="1" dirty="0" smtClean="0">
                <a:solidFill>
                  <a:schemeClr val="bg1"/>
                </a:solidFill>
                <a:cs typeface="Times New Roman" pitchFamily="18" charset="0"/>
              </a:rPr>
              <a:t>Niveles de aprendizaje:</a:t>
            </a:r>
          </a:p>
          <a:p>
            <a:pPr eaLnBrk="0" hangingPunct="0">
              <a:tabLst>
                <a:tab pos="6300788" algn="l"/>
              </a:tabLst>
              <a:defRPr/>
            </a:pPr>
            <a:endParaRPr lang="es-ES_tradnl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800" b="1" dirty="0" smtClean="0">
                <a:solidFill>
                  <a:schemeClr val="bg1"/>
                </a:solidFill>
                <a:cs typeface="Times New Roman" pitchFamily="18" charset="0"/>
              </a:rPr>
              <a:t> Señales de Tránsito </a:t>
            </a: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800" b="1" dirty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800" b="1" dirty="0" smtClean="0">
                <a:solidFill>
                  <a:schemeClr val="bg1"/>
                </a:solidFill>
                <a:cs typeface="Times New Roman" pitchFamily="18" charset="0"/>
              </a:rPr>
              <a:t> Caminando a la  Escuela</a:t>
            </a: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800" b="1" dirty="0" smtClean="0">
                <a:solidFill>
                  <a:schemeClr val="bg1"/>
                </a:solidFill>
                <a:cs typeface="Times New Roman" pitchFamily="18" charset="0"/>
              </a:rPr>
              <a:t> Seré Conductor</a:t>
            </a: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800" b="1" dirty="0" smtClean="0">
                <a:solidFill>
                  <a:schemeClr val="bg1"/>
                </a:solidFill>
                <a:cs typeface="Times New Roman" pitchFamily="18" charset="0"/>
              </a:rPr>
              <a:t> Seré Pasajero</a:t>
            </a: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800" b="1" dirty="0" smtClean="0">
                <a:solidFill>
                  <a:schemeClr val="bg1"/>
                </a:solidFill>
                <a:cs typeface="Times New Roman" pitchFamily="18" charset="0"/>
              </a:rPr>
              <a:t> Paseando en Familia</a:t>
            </a:r>
          </a:p>
          <a:p>
            <a:pPr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:\Seguridad Vial\Derecho a Transitar\Fase II, 2012\Imagenes fondos\Escuela Centr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24" cy="6858000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251520" y="404664"/>
            <a:ext cx="8604448" cy="2304256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tabLst>
                <a:tab pos="6300788" algn="l"/>
              </a:tabLst>
              <a:defRPr/>
            </a:pP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El desafío: lo que aprendan los niños, debe ser apoyado por sus mayores siendo </a:t>
            </a:r>
          </a:p>
          <a:p>
            <a:pPr algn="just" eaLnBrk="0" hangingPunct="0">
              <a:tabLst>
                <a:tab pos="6300788" algn="l"/>
              </a:tabLst>
              <a:defRPr/>
            </a:pPr>
            <a:r>
              <a:rPr lang="es-ES_tradnl" sz="3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“el mejor” </a:t>
            </a: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ejemplo para ellos….</a:t>
            </a:r>
            <a:endParaRPr lang="es-ES_tradnl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357158" y="2000250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s-ES" sz="4000" dirty="0">
                <a:ea typeface="ＭＳ Ｐゴシック" pitchFamily="34" charset="-128"/>
              </a:rPr>
              <a:t>¿PREGUNTAS?</a:t>
            </a:r>
            <a:endParaRPr lang="es-UY" sz="4000" dirty="0">
              <a:ea typeface="ＭＳ Ｐゴシック" pitchFamily="34" charset="-128"/>
            </a:endParaRPr>
          </a:p>
        </p:txBody>
      </p:sp>
      <p:sp>
        <p:nvSpPr>
          <p:cNvPr id="33795" name="2 Rectángulo"/>
          <p:cNvSpPr>
            <a:spLocks noChangeArrowheads="1"/>
          </p:cNvSpPr>
          <p:nvPr/>
        </p:nvSpPr>
        <p:spPr bwMode="auto">
          <a:xfrm>
            <a:off x="2357422" y="2714620"/>
            <a:ext cx="4429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es-ES" sz="7200" b="1" dirty="0" smtClean="0"/>
              <a:t>¡GRACIAS!</a:t>
            </a:r>
            <a:endParaRPr lang="es-ES" sz="7200" b="1" dirty="0"/>
          </a:p>
        </p:txBody>
      </p:sp>
      <p:sp>
        <p:nvSpPr>
          <p:cNvPr id="4" name="3 Rectángulo"/>
          <p:cNvSpPr/>
          <p:nvPr/>
        </p:nvSpPr>
        <p:spPr>
          <a:xfrm>
            <a:off x="3321596" y="5702874"/>
            <a:ext cx="23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813"/>
            <a:r>
              <a:rPr lang="es-ES" dirty="0" smtClean="0"/>
              <a:t>Por mayor información:</a:t>
            </a:r>
            <a:endParaRPr lang="es-UY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UY" sz="2800" dirty="0" smtClean="0"/>
              <a:t>La Pandllla: </a:t>
            </a:r>
          </a:p>
          <a:p>
            <a:pPr algn="just"/>
            <a:endParaRPr lang="es-UY" sz="2800" dirty="0" smtClean="0"/>
          </a:p>
          <a:p>
            <a:pPr algn="just"/>
            <a:r>
              <a:rPr lang="es-UY" sz="2800" dirty="0" smtClean="0"/>
              <a:t>Son 3 amigos que van a </a:t>
            </a:r>
          </a:p>
          <a:p>
            <a:pPr algn="just"/>
            <a:r>
              <a:rPr lang="es-UY" sz="2800" dirty="0" smtClean="0"/>
              <a:t>la misma escuela y </a:t>
            </a:r>
          </a:p>
          <a:p>
            <a:pPr algn="just"/>
            <a:r>
              <a:rPr lang="es-UY" sz="2800" dirty="0" smtClean="0"/>
              <a:t>además viven en la misma </a:t>
            </a:r>
          </a:p>
          <a:p>
            <a:pPr algn="just"/>
            <a:r>
              <a:rPr lang="es-UY" sz="2800" dirty="0" smtClean="0"/>
              <a:t>manzana. </a:t>
            </a:r>
          </a:p>
          <a:p>
            <a:pPr algn="just"/>
            <a:r>
              <a:rPr lang="es-UY" sz="2800" dirty="0" smtClean="0"/>
              <a:t>Les gusta juntarse a </a:t>
            </a:r>
          </a:p>
          <a:p>
            <a:pPr algn="just"/>
            <a:r>
              <a:rPr lang="es-UY" sz="2800" dirty="0" smtClean="0"/>
              <a:t>aprender, ayudar y jugar, </a:t>
            </a:r>
          </a:p>
          <a:p>
            <a:pPr algn="just"/>
            <a:r>
              <a:rPr lang="es-UY" sz="2800" dirty="0" smtClean="0"/>
              <a:t>pero también se divierten </a:t>
            </a:r>
          </a:p>
          <a:p>
            <a:pPr algn="just"/>
            <a:r>
              <a:rPr lang="es-UY" sz="2800" dirty="0" smtClean="0"/>
              <a:t>mucho cuando se proponen </a:t>
            </a:r>
          </a:p>
          <a:p>
            <a:pPr algn="just"/>
            <a:r>
              <a:rPr lang="es-UY" sz="2800" dirty="0" smtClean="0"/>
              <a:t>retos para hacer en conjunto. </a:t>
            </a:r>
          </a:p>
        </p:txBody>
      </p:sp>
      <p:pic>
        <p:nvPicPr>
          <p:cNvPr id="5" name="Picture 2" descr="F:\derechoa_ppt.jpg"/>
          <p:cNvPicPr>
            <a:picLocks noChangeAspect="1" noChangeArrowheads="1"/>
          </p:cNvPicPr>
          <p:nvPr/>
        </p:nvPicPr>
        <p:blipFill>
          <a:blip r:embed="rId3" cstate="print"/>
          <a:srcRect l="57875" b="18859"/>
          <a:stretch>
            <a:fillRect/>
          </a:stretch>
        </p:blipFill>
        <p:spPr bwMode="auto">
          <a:xfrm>
            <a:off x="4536414" y="0"/>
            <a:ext cx="4607586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3" y="260648"/>
            <a:ext cx="498507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92162" name="Picture 2" descr="C:\Users\Rose\AppData\Local\Temp\Rar$DI14.7534\fondo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251520" y="5445224"/>
            <a:ext cx="8604448" cy="1152128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tabLst>
                <a:tab pos="6300788" algn="l"/>
              </a:tabLst>
              <a:defRPr/>
            </a:pP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Público Objetivo</a:t>
            </a:r>
            <a:endParaRPr lang="es-ES_tradnl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5030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755576" y="5301208"/>
            <a:ext cx="7812360" cy="1556792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95936" y="5531748"/>
            <a:ext cx="18722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Original</a:t>
            </a:r>
          </a:p>
          <a:p>
            <a:pPr eaLnBrk="0" hangingPunct="0">
              <a:tabLst>
                <a:tab pos="6300788" algn="l"/>
              </a:tabLst>
              <a:defRPr/>
            </a:pPr>
            <a:r>
              <a:rPr lang="es-ES_tradnl" sz="2400" dirty="0" smtClean="0">
                <a:solidFill>
                  <a:schemeClr val="bg1"/>
                </a:solidFill>
                <a:cs typeface="Times New Roman" pitchFamily="18" charset="0"/>
              </a:rPr>
              <a:t>7 escuelas</a:t>
            </a:r>
          </a:p>
          <a:p>
            <a:pPr eaLnBrk="0" hangingPunct="0">
              <a:tabLst>
                <a:tab pos="6300788" algn="l"/>
              </a:tabLst>
              <a:defRPr/>
            </a:pPr>
            <a:r>
              <a:rPr lang="es-ES_tradnl" sz="2400" dirty="0" smtClean="0">
                <a:solidFill>
                  <a:schemeClr val="bg1"/>
                </a:solidFill>
                <a:cs typeface="Times New Roman" pitchFamily="18" charset="0"/>
              </a:rPr>
              <a:t>1300 niños</a:t>
            </a:r>
            <a:endParaRPr lang="es-ES_tradnl" sz="2400" dirty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tabLst>
                <a:tab pos="6300788" algn="l"/>
              </a:tabLst>
              <a:defRPr/>
            </a:pPr>
            <a:endParaRPr lang="es-ES_tradnl" sz="24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868144" y="5504364"/>
            <a:ext cx="2592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Actual</a:t>
            </a:r>
          </a:p>
          <a:p>
            <a:pPr eaLnBrk="0" hangingPunct="0">
              <a:tabLst>
                <a:tab pos="6300788" algn="l"/>
              </a:tabLst>
              <a:defRPr/>
            </a:pPr>
            <a:r>
              <a:rPr lang="es-ES_tradnl" sz="2400" dirty="0" smtClean="0">
                <a:solidFill>
                  <a:schemeClr val="bg1"/>
                </a:solidFill>
                <a:cs typeface="Times New Roman" pitchFamily="18" charset="0"/>
              </a:rPr>
              <a:t>40 escuelas</a:t>
            </a:r>
          </a:p>
          <a:p>
            <a:pPr eaLnBrk="0" hangingPunct="0">
              <a:tabLst>
                <a:tab pos="6300788" algn="l"/>
              </a:tabLst>
              <a:defRPr/>
            </a:pPr>
            <a:r>
              <a:rPr lang="es-ES_tradnl" sz="2400" dirty="0" smtClean="0">
                <a:solidFill>
                  <a:schemeClr val="bg1"/>
                </a:solidFill>
                <a:cs typeface="Times New Roman" pitchFamily="18" charset="0"/>
              </a:rPr>
              <a:t>3900</a:t>
            </a:r>
            <a:endParaRPr lang="es-ES_tradnl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6300788" algn="l"/>
              </a:tabLst>
              <a:defRPr/>
            </a:pPr>
            <a:endParaRPr lang="es-ES_tradnl" sz="24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5685055"/>
            <a:ext cx="1944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PUBLICO OBJETIVO</a:t>
            </a:r>
            <a:endParaRPr lang="es-ES_tradnl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r" eaLnBrk="0" hangingPunct="0">
              <a:buFont typeface="Arial" pitchFamily="34" charset="0"/>
              <a:buChar char="•"/>
              <a:tabLst>
                <a:tab pos="6300788" algn="l"/>
              </a:tabLst>
              <a:defRPr/>
            </a:pPr>
            <a:endParaRPr lang="es-ES_tradnl" sz="24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6" cy="3266982"/>
          </a:xfrm>
          <a:prstGeom prst="rect">
            <a:avLst/>
          </a:prstGeom>
        </p:spPr>
      </p:pic>
      <p:pic>
        <p:nvPicPr>
          <p:cNvPr id="4" name="Picture 2" descr="S:\Seguridad Vial\Derecho a Transitar\Fase II, 2012\Imagenes fondos\Plaza Flo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764242" cy="3573016"/>
          </a:xfrm>
          <a:prstGeom prst="rect">
            <a:avLst/>
          </a:prstGeom>
          <a:noFill/>
        </p:spPr>
      </p:pic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186313"/>
            <a:ext cx="47880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Objetivos logrados: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Selección y contratación del equipo de trabajo para diseño y programación de “Derecho a Transitar”.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Reclutamiento del equipo multidisciplinario para diseño de las actividades lúdico – educativas.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60032" y="3380124"/>
            <a:ext cx="42839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Definición de los alcances y contenidos, dividido en 4 fases.</a:t>
            </a: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Programación de los contenidos del juego.</a:t>
            </a: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</a:t>
            </a: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Testing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evolutivo con usuarios finales (niños, educadores).</a:t>
            </a: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Presentación del producto final.</a:t>
            </a: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Presentación de las actividades lúdico – educativas en las escuelas seleccionadas.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80512" cy="6830616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93186" name="Picture 2" descr="S:\Seguridad Vial\Derecho a Transitar\Fase II, 2012\Imagenes fondos\Polideportiv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536" y="3591018"/>
            <a:ext cx="4355976" cy="3266982"/>
          </a:xfrm>
          <a:prstGeom prst="rect">
            <a:avLst/>
          </a:prstGeom>
          <a:noFill/>
        </p:spPr>
      </p:pic>
      <p:pic>
        <p:nvPicPr>
          <p:cNvPr id="5" name="Picture 2" descr="S:\Seguridad Vial\Derecho a Transitar\Fase II, 2012\Imagenes fondos\Ramb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3"/>
            <a:ext cx="4283969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-27970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Algunos números que reflejan el trabajo realizado: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Visita a 12 escuelas urbanas y 26 escuelas rurales (38 / 40).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s-ES" sz="2000" b="1" dirty="0" smtClean="0">
              <a:solidFill>
                <a:schemeClr val="bg1"/>
              </a:solidFill>
              <a:ea typeface="Arial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a typeface="Arial" pitchFamily="34" charset="0"/>
                <a:cs typeface="Calibri" pitchFamily="34" charset="0"/>
              </a:rPr>
              <a:t>Ni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ños participantes 3.101 en todo el departamento.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Cantidad de maestros intervinientes: 125 aproximadamente.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a typeface="Arial" pitchFamily="34" charset="0"/>
                <a:cs typeface="Calibri" pitchFamily="34" charset="0"/>
              </a:rPr>
              <a:t>Total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de 500 descargas en las XO y 50 descargas en PC.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13.875 descargas a nivel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a typeface="Arial" pitchFamily="34" charset="0"/>
                <a:cs typeface="Calibri" pitchFamily="34" charset="0"/>
              </a:rPr>
              <a:t>global  (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“</a:t>
            </a: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Sugar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 </a:t>
            </a: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Labs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rial" pitchFamily="34" charset="0"/>
                <a:cs typeface="Calibri" pitchFamily="34" charset="0"/>
              </a:rPr>
              <a:t>” )</a:t>
            </a: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-27384"/>
            <a:ext cx="9144000" cy="3456384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242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536446-E163-40E2-9830-E2A9B224F0A6}" type="slidenum">
              <a:rPr lang="en-US"/>
              <a:pPr/>
              <a:t>18</a:t>
            </a:fld>
            <a:endParaRPr lang="en-US"/>
          </a:p>
        </p:txBody>
      </p:sp>
      <p:sp>
        <p:nvSpPr>
          <p:cNvPr id="224259" name="Rectangle 1"/>
          <p:cNvSpPr>
            <a:spLocks/>
          </p:cNvSpPr>
          <p:nvPr/>
        </p:nvSpPr>
        <p:spPr bwMode="auto">
          <a:xfrm>
            <a:off x="0" y="4161234"/>
            <a:ext cx="9144000" cy="2696766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4262" name="Text Box 4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fld id="{64B82512-A4F2-40D7-8DA8-22C52BC564FF}" type="slidenum">
              <a:rPr lang="en-US" sz="1300"/>
              <a:pPr/>
              <a:t>18</a:t>
            </a:fld>
            <a:endParaRPr lang="en-US" sz="1300" dirty="0"/>
          </a:p>
        </p:txBody>
      </p:sp>
      <p:pic>
        <p:nvPicPr>
          <p:cNvPr id="16" name="15 Imagen" descr="Logo byn_fgr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4185" y="917508"/>
            <a:ext cx="3075749" cy="2511492"/>
          </a:xfrm>
          <a:prstGeom prst="rect">
            <a:avLst/>
          </a:prstGeom>
        </p:spPr>
      </p:pic>
      <p:sp>
        <p:nvSpPr>
          <p:cNvPr id="17" name="AutoShape 1"/>
          <p:cNvSpPr>
            <a:spLocks/>
          </p:cNvSpPr>
          <p:nvPr/>
        </p:nvSpPr>
        <p:spPr bwMode="auto">
          <a:xfrm>
            <a:off x="285750" y="5982891"/>
            <a:ext cx="8572500" cy="741164"/>
          </a:xfrm>
          <a:prstGeom prst="roundRect">
            <a:avLst>
              <a:gd name="adj" fmla="val 18069"/>
            </a:avLst>
          </a:prstGeom>
          <a:solidFill>
            <a:srgbClr val="0066CC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839515" y="6107906"/>
            <a:ext cx="5786438" cy="49580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www.gonzalorodriguez.org</a:t>
            </a:r>
          </a:p>
        </p:txBody>
      </p:sp>
      <p:pic>
        <p:nvPicPr>
          <p:cNvPr id="19" name="Picture 2" descr="S:\COMUNICACIÓN\Década de Acción\Parlamento\Diseños\Backing central_31may11.jpg"/>
          <p:cNvPicPr>
            <a:picLocks noChangeAspect="1" noChangeArrowheads="1"/>
          </p:cNvPicPr>
          <p:nvPr/>
        </p:nvPicPr>
        <p:blipFill>
          <a:blip r:embed="rId4" cstate="print"/>
          <a:srcRect t="25744" b="57372"/>
          <a:stretch>
            <a:fillRect/>
          </a:stretch>
        </p:blipFill>
        <p:spPr bwMode="auto">
          <a:xfrm>
            <a:off x="1558209" y="4433597"/>
            <a:ext cx="6178271" cy="130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 rot="5400000">
            <a:off x="3479230" y="1193230"/>
            <a:ext cx="6858000" cy="4471540"/>
          </a:xfrm>
          <a:prstGeom prst="roundRect">
            <a:avLst>
              <a:gd name="adj" fmla="val 4611"/>
            </a:avLst>
          </a:prstGeom>
          <a:solidFill>
            <a:srgbClr val="0066CC">
              <a:alpha val="89018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8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AB7569-6CB6-4CEE-BE52-FC3717AEB692}" type="slidenum">
              <a:rPr lang="en-US"/>
              <a:pPr/>
              <a:t>2</a:t>
            </a:fld>
            <a:endParaRPr lang="en-US"/>
          </a:p>
        </p:txBody>
      </p:sp>
      <p:pic>
        <p:nvPicPr>
          <p:cNvPr id="18842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750594" cy="5464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8421" name="Rectangle 4"/>
          <p:cNvSpPr>
            <a:spLocks/>
          </p:cNvSpPr>
          <p:nvPr/>
        </p:nvSpPr>
        <p:spPr bwMode="auto">
          <a:xfrm>
            <a:off x="5366742" y="1606297"/>
            <a:ext cx="3777258" cy="3797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2812"/>
              </a:spcBef>
            </a:pPr>
            <a:r>
              <a:rPr lang="en-US" sz="4600" b="1" dirty="0" smtClean="0">
                <a:solidFill>
                  <a:schemeClr val="bg1"/>
                </a:solidFill>
                <a:latin typeface="Helvetica Neue" pitchFamily="-106" charset="0"/>
                <a:sym typeface="Helvetica Neue" pitchFamily="-106" charset="0"/>
              </a:rPr>
              <a:t>Más </a:t>
            </a:r>
          </a:p>
          <a:p>
            <a:pPr>
              <a:lnSpc>
                <a:spcPct val="80000"/>
              </a:lnSpc>
              <a:spcBef>
                <a:spcPts val="2812"/>
              </a:spcBef>
            </a:pPr>
            <a:r>
              <a:rPr lang="en-US" sz="4600" b="1" dirty="0" smtClean="0">
                <a:solidFill>
                  <a:schemeClr val="bg1"/>
                </a:solidFill>
                <a:latin typeface="Helvetica Neue" pitchFamily="-106" charset="0"/>
                <a:sym typeface="Helvetica Neue" pitchFamily="-106" charset="0"/>
              </a:rPr>
              <a:t>educación,</a:t>
            </a:r>
          </a:p>
          <a:p>
            <a:pPr>
              <a:lnSpc>
                <a:spcPct val="80000"/>
              </a:lnSpc>
              <a:spcBef>
                <a:spcPts val="2812"/>
              </a:spcBef>
            </a:pPr>
            <a:r>
              <a:rPr lang="en-US" sz="4600" b="1" dirty="0" smtClean="0">
                <a:solidFill>
                  <a:schemeClr val="bg1"/>
                </a:solidFill>
                <a:latin typeface="Helvetica Neue" pitchFamily="-106" charset="0"/>
                <a:sym typeface="Helvetica Neue" pitchFamily="-106" charset="0"/>
              </a:rPr>
              <a:t> salud y </a:t>
            </a:r>
          </a:p>
          <a:p>
            <a:pPr>
              <a:lnSpc>
                <a:spcPct val="80000"/>
              </a:lnSpc>
              <a:spcBef>
                <a:spcPts val="2812"/>
              </a:spcBef>
            </a:pPr>
            <a:r>
              <a:rPr lang="en-US" sz="4600" b="1" dirty="0" smtClean="0">
                <a:solidFill>
                  <a:schemeClr val="bg1"/>
                </a:solidFill>
                <a:latin typeface="Helvetica Neue" pitchFamily="-106" charset="0"/>
                <a:sym typeface="Helvetica Neue" pitchFamily="-106" charset="0"/>
              </a:rPr>
              <a:t>desarrollo.</a:t>
            </a:r>
            <a:endParaRPr lang="en-US" sz="4600" b="1" dirty="0">
              <a:solidFill>
                <a:schemeClr val="bg1"/>
              </a:solidFill>
              <a:latin typeface="Helvetica Neue" pitchFamily="-106" charset="0"/>
              <a:sym typeface="Helvetica Neue" pitchFamily="-10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395536" y="116632"/>
            <a:ext cx="3816424" cy="6525344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400" b="1" dirty="0" smtClean="0">
                <a:latin typeface="Calibri" pitchFamily="34" charset="0"/>
                <a:cs typeface="Calibri" pitchFamily="34" charset="0"/>
              </a:rPr>
              <a:t>El por qué de </a:t>
            </a:r>
          </a:p>
          <a:p>
            <a:pPr algn="ctr"/>
            <a:r>
              <a:rPr lang="es-UY" sz="4400" b="1" dirty="0" smtClean="0">
                <a:latin typeface="Calibri" pitchFamily="34" charset="0"/>
                <a:cs typeface="Calibri" pitchFamily="34" charset="0"/>
              </a:rPr>
              <a:t>Derecho  a Transitar….</a:t>
            </a:r>
            <a:endParaRPr lang="es-UY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62478" r="54029"/>
          <a:stretch>
            <a:fillRect/>
          </a:stretch>
        </p:blipFill>
        <p:spPr>
          <a:xfrm>
            <a:off x="827584" y="120301"/>
            <a:ext cx="7596336" cy="6621067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251520" y="5445224"/>
            <a:ext cx="8604448" cy="1152128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tabLst>
                <a:tab pos="6300788" algn="l"/>
              </a:tabLst>
              <a:defRPr/>
            </a:pP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One laptop per Child</a:t>
            </a:r>
          </a:p>
          <a:p>
            <a:pPr algn="ctr" eaLnBrk="0" hangingPunct="0">
              <a:tabLst>
                <a:tab pos="6300788" algn="l"/>
              </a:tabLst>
              <a:defRPr/>
            </a:pP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“Plan Ceibal”</a:t>
            </a:r>
            <a:endParaRPr lang="es-ES_tradnl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72008" y="188640"/>
            <a:ext cx="4427984" cy="6408712"/>
            <a:chOff x="0" y="1484784"/>
            <a:chExt cx="9144000" cy="4536504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4" name="3 Rectángulo redondeado"/>
            <p:cNvSpPr/>
            <p:nvPr/>
          </p:nvSpPr>
          <p:spPr>
            <a:xfrm>
              <a:off x="0" y="1484784"/>
              <a:ext cx="9144000" cy="4536504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500035" y="2001240"/>
              <a:ext cx="8215369" cy="3725480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just" eaLnBrk="0" hangingPunct="0">
                <a:buFont typeface="Wingdings" pitchFamily="2" charset="2"/>
                <a:buChar char="ü"/>
                <a:tabLst>
                  <a:tab pos="6300788" algn="l"/>
                </a:tabLst>
                <a:defRPr/>
              </a:pPr>
              <a:r>
                <a:rPr lang="es-ES_tradnl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 Los niños, usuarios vulnerables de las vías</a:t>
              </a:r>
            </a:p>
            <a:p>
              <a:pPr algn="just" eaLnBrk="0" hangingPunct="0">
                <a:buFont typeface="Wingdings" pitchFamily="2" charset="2"/>
                <a:buChar char="ü"/>
                <a:tabLst>
                  <a:tab pos="6300788" algn="l"/>
                </a:tabLst>
                <a:defRPr/>
              </a:pPr>
              <a:r>
                <a:rPr lang="es-ES_tradnl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 Cada 3 minutos un niño muere en el mundo por siniestros viales</a:t>
              </a:r>
            </a:p>
            <a:p>
              <a:pPr algn="just" eaLnBrk="0" hangingPunct="0">
                <a:buFont typeface="Wingdings" pitchFamily="2" charset="2"/>
                <a:buChar char="ü"/>
                <a:tabLst>
                  <a:tab pos="6300788" algn="l"/>
                </a:tabLst>
                <a:defRPr/>
              </a:pPr>
              <a:r>
                <a:rPr lang="es-ES_tradnl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 En Uruguay los siniestros viales son la 1º causa de muerte en menores de 35 años</a:t>
              </a:r>
            </a:p>
            <a:p>
              <a:pPr algn="just" eaLnBrk="0" hangingPunct="0">
                <a:buFont typeface="Wingdings" pitchFamily="2" charset="2"/>
                <a:buChar char="ü"/>
                <a:tabLst>
                  <a:tab pos="6300788" algn="l"/>
                </a:tabLst>
                <a:defRPr/>
              </a:pPr>
              <a:r>
                <a:rPr lang="es-ES_tradnl" sz="2400" b="1" dirty="0" smtClean="0">
                  <a:solidFill>
                    <a:schemeClr val="bg1"/>
                  </a:solidFill>
                  <a:cs typeface="Times New Roman" pitchFamily="18" charset="0"/>
                </a:rPr>
                <a:t> Los hábitos y valores aprendidos en la infancia, nos acompañan durante toda la vida….</a:t>
              </a:r>
              <a:endParaRPr lang="es-ES_tradnl" sz="2400" b="1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just" eaLnBrk="0" hangingPunct="0">
                <a:tabLst>
                  <a:tab pos="6300788" algn="l"/>
                </a:tabLst>
                <a:defRPr/>
              </a:pPr>
              <a:endParaRPr lang="es-ES_tradnl" sz="2400" b="1" dirty="0">
                <a:solidFill>
                  <a:schemeClr val="bg1"/>
                </a:solidFill>
                <a:latin typeface="Arial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3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Rose\AppData\Local\Temp\Rar$DI39.233\fondo1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7" name="Picture 3" descr="C:\Users\Rose\AppData\Local\Temp\Rar$DI01.534\fon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26698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355976" y="-27384"/>
            <a:ext cx="4788024" cy="6858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8" name="Picture 2" descr="S:\Seguridad Vial\Derecho a Transitar\Fase II, 2012\Imagenes fondos\Polideporti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1018"/>
            <a:ext cx="4355976" cy="32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95937" y="0"/>
            <a:ext cx="5148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s-ES" sz="2800" b="1" dirty="0" smtClean="0">
                <a:solidFill>
                  <a:schemeClr val="bg1"/>
                </a:solidFill>
                <a:ea typeface="ＭＳ Ｐゴシック" pitchFamily="34" charset="-128"/>
              </a:rPr>
              <a:t>Objetivos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5976" y="487025"/>
            <a:ext cx="46474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dirty="0" smtClean="0">
                <a:solidFill>
                  <a:schemeClr val="bg1"/>
                </a:solidFill>
                <a:cs typeface="Times New Roman" pitchFamily="18" charset="0"/>
              </a:rPr>
              <a:t> Brindar alternativas de aprendizaje a los vividos en el salón  de clases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dirty="0" smtClean="0">
                <a:solidFill>
                  <a:schemeClr val="bg1"/>
                </a:solidFill>
                <a:cs typeface="Times New Roman" pitchFamily="18" charset="0"/>
              </a:rPr>
              <a:t> Incorporar hábitos y costumbres que permita insertarse en el uso de la vía pública en forma responsable y armoniosa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dirty="0" smtClean="0">
                <a:solidFill>
                  <a:schemeClr val="bg1"/>
                </a:solidFill>
                <a:cs typeface="Times New Roman" pitchFamily="18" charset="0"/>
              </a:rPr>
              <a:t> Involucrar a los diferentes agentes de la comunidad: niños, adultos, fiscalizadores, comunidad en general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dirty="0" smtClean="0">
                <a:solidFill>
                  <a:schemeClr val="bg1"/>
                </a:solidFill>
                <a:cs typeface="Times New Roman" pitchFamily="18" charset="0"/>
              </a:rPr>
              <a:t> Potenciar la educación en valores: respeto, autoestima, cooperación, solidaridad</a:t>
            </a:r>
          </a:p>
        </p:txBody>
      </p:sp>
    </p:spTree>
    <p:extLst>
      <p:ext uri="{BB962C8B-B14F-4D97-AF65-F5344CB8AC3E}">
        <p14:creationId xmlns:p14="http://schemas.microsoft.com/office/powerpoint/2010/main" val="376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2125" y="688975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s-ES" sz="2800" b="1" dirty="0" smtClean="0">
                <a:ea typeface="ＭＳ Ｐゴシック" pitchFamily="34" charset="-128"/>
              </a:rPr>
              <a:t>Características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5" y="320912"/>
            <a:ext cx="544011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Características 1: </a:t>
            </a:r>
          </a:p>
          <a:p>
            <a:pPr algn="just" eaLnBrk="0" hangingPunct="0"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Basada en la promoción de los derechos de los niños a: tener una familia, la integridad física, la protección social, la seguridad en la vía pública, la vida, como valor y sustento de los Derechos Humanos.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 Tres niveles de aprendizaje: el niño por sí mismo, el niño en la escuela, el niño y sus ejemplos familiares.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 Cinco enseñanzas a completar con 12 actividades en Fase I y 6 actividades en Fase II.</a:t>
            </a:r>
          </a:p>
          <a:p>
            <a:pPr algn="just" eaLnBrk="0" hangingPunct="0"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771800" cy="362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2125" y="688975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s-ES" sz="2800" b="1" dirty="0" smtClean="0">
                <a:ea typeface="ＭＳ Ｐゴシック" pitchFamily="34" charset="-128"/>
              </a:rPr>
              <a:t>Características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34259"/>
            <a:ext cx="2448271" cy="31509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5" y="505578"/>
            <a:ext cx="54401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Características 2: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 Contenidos elaborados por técnicos y docentes.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 Dirigido a niños de 3º y 4º año escolar.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Integra el medio urbano y el rural. 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 Descargable en XO y PC.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 Proyecto incremental cuyo objetivo es llegar a los niños de educación inicial y primaria.</a:t>
            </a:r>
          </a:p>
          <a:p>
            <a:pPr algn="just" eaLnBrk="0" hangingPunct="0">
              <a:buFont typeface="Wingdings" pitchFamily="2" charset="2"/>
              <a:buChar char="ü"/>
              <a:tabLst>
                <a:tab pos="6300788" algn="l"/>
              </a:tabLst>
              <a:defRPr/>
            </a:pP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0" hangingPunct="0">
              <a:tabLst>
                <a:tab pos="6300788" algn="l"/>
              </a:tabLst>
              <a:defRPr/>
            </a:pPr>
            <a:endParaRPr lang="es-ES_tradnl" sz="24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563</Words>
  <Application>Microsoft Office PowerPoint</Application>
  <PresentationFormat>On-screen Show (4:3)</PresentationFormat>
  <Paragraphs>101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Rose</dc:creator>
  <cp:lastModifiedBy>Rebecca Hubert</cp:lastModifiedBy>
  <cp:revision>75</cp:revision>
  <dcterms:modified xsi:type="dcterms:W3CDTF">2012-08-01T20:11:06Z</dcterms:modified>
</cp:coreProperties>
</file>